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339" r:id="rId3"/>
    <p:sldId id="340" r:id="rId4"/>
    <p:sldId id="341" r:id="rId5"/>
    <p:sldId id="342" r:id="rId6"/>
    <p:sldId id="343" r:id="rId7"/>
    <p:sldId id="344" r:id="rId8"/>
    <p:sldId id="345" r:id="rId9"/>
    <p:sldId id="346" r:id="rId10"/>
    <p:sldId id="347" r:id="rId11"/>
    <p:sldId id="418" r:id="rId12"/>
    <p:sldId id="351" r:id="rId13"/>
    <p:sldId id="352" r:id="rId14"/>
    <p:sldId id="348" r:id="rId15"/>
    <p:sldId id="349" r:id="rId16"/>
    <p:sldId id="350" r:id="rId17"/>
    <p:sldId id="353" r:id="rId18"/>
    <p:sldId id="354" r:id="rId19"/>
    <p:sldId id="355" r:id="rId20"/>
    <p:sldId id="356" r:id="rId21"/>
    <p:sldId id="357" r:id="rId22"/>
    <p:sldId id="360" r:id="rId23"/>
    <p:sldId id="358" r:id="rId24"/>
    <p:sldId id="359" r:id="rId25"/>
    <p:sldId id="361" r:id="rId26"/>
    <p:sldId id="362" r:id="rId27"/>
    <p:sldId id="365" r:id="rId28"/>
    <p:sldId id="363" r:id="rId29"/>
    <p:sldId id="364" r:id="rId30"/>
    <p:sldId id="367" r:id="rId31"/>
    <p:sldId id="368" r:id="rId32"/>
    <p:sldId id="369" r:id="rId33"/>
    <p:sldId id="370" r:id="rId34"/>
    <p:sldId id="371" r:id="rId35"/>
    <p:sldId id="372" r:id="rId36"/>
    <p:sldId id="373" r:id="rId37"/>
    <p:sldId id="375" r:id="rId38"/>
    <p:sldId id="377" r:id="rId39"/>
    <p:sldId id="376" r:id="rId40"/>
    <p:sldId id="378" r:id="rId41"/>
    <p:sldId id="379" r:id="rId42"/>
    <p:sldId id="380" r:id="rId43"/>
    <p:sldId id="381" r:id="rId44"/>
    <p:sldId id="382" r:id="rId45"/>
    <p:sldId id="384" r:id="rId46"/>
    <p:sldId id="417" r:id="rId47"/>
    <p:sldId id="385" r:id="rId48"/>
    <p:sldId id="386" r:id="rId49"/>
    <p:sldId id="387" r:id="rId50"/>
    <p:sldId id="388" r:id="rId51"/>
    <p:sldId id="419" r:id="rId52"/>
    <p:sldId id="391" r:id="rId53"/>
    <p:sldId id="389" r:id="rId54"/>
    <p:sldId id="394" r:id="rId55"/>
    <p:sldId id="392" r:id="rId56"/>
    <p:sldId id="395" r:id="rId57"/>
    <p:sldId id="396" r:id="rId58"/>
    <p:sldId id="397" r:id="rId59"/>
    <p:sldId id="398" r:id="rId60"/>
    <p:sldId id="399" r:id="rId61"/>
    <p:sldId id="420" r:id="rId62"/>
    <p:sldId id="421" r:id="rId63"/>
    <p:sldId id="400" r:id="rId64"/>
    <p:sldId id="401" r:id="rId65"/>
    <p:sldId id="410" r:id="rId66"/>
    <p:sldId id="411" r:id="rId67"/>
    <p:sldId id="412" r:id="rId68"/>
    <p:sldId id="413" r:id="rId69"/>
    <p:sldId id="336" r:id="rId70"/>
    <p:sldId id="337" r:id="rId71"/>
    <p:sldId id="338"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733" autoAdjust="0"/>
  </p:normalViewPr>
  <p:slideViewPr>
    <p:cSldViewPr showGuides="1">
      <p:cViewPr varScale="1">
        <p:scale>
          <a:sx n="73" d="100"/>
          <a:sy n="73" d="100"/>
        </p:scale>
        <p:origin x="78" y="66"/>
      </p:cViewPr>
      <p:guideLst>
        <p:guide orient="horz" pos="2064"/>
        <p:guide pos="2880"/>
      </p:guideLst>
    </p:cSldViewPr>
  </p:slideViewPr>
  <p:notesTextViewPr>
    <p:cViewPr>
      <p:scale>
        <a:sx n="1" d="1"/>
        <a:sy n="1" d="1"/>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4B6AED-CED4-49C4-988B-6F5C9735A915}" type="datetimeFigureOut">
              <a:rPr lang="en-US" smtClean="0"/>
              <a:t>9/14/2020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5ABB1B-DCBC-4D14-8915-3FB52CBCD303}" type="slidenum">
              <a:rPr lang="en-US" smtClean="0"/>
              <a:t>‹#›</a:t>
            </a:fld>
            <a:endParaRPr lang="en-US"/>
          </a:p>
        </p:txBody>
      </p:sp>
    </p:spTree>
    <p:extLst>
      <p:ext uri="{BB962C8B-B14F-4D97-AF65-F5344CB8AC3E}">
        <p14:creationId xmlns:p14="http://schemas.microsoft.com/office/powerpoint/2010/main" val="3390514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19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19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19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B17CFE2F-7F07-411C-8187-94775962200A}" type="slidenum">
              <a:rPr lang="en-US" altLang="en-US" sz="1200"/>
              <a:pPr>
                <a:spcBef>
                  <a:spcPct val="0"/>
                </a:spcBef>
              </a:pPr>
              <a:t>2</a:t>
            </a:fld>
            <a:endParaRPr lang="en-US" altLang="en-US" sz="1200"/>
          </a:p>
        </p:txBody>
      </p:sp>
      <p:sp>
        <p:nvSpPr>
          <p:cNvPr id="8192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192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192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9BD8AC4-C012-4916-862C-9D6900DB31ED}" type="slidenum">
              <a:rPr lang="en-US" altLang="en-US"/>
              <a:pPr algn="r" eaLnBrk="1" hangingPunct="1">
                <a:spcBef>
                  <a:spcPct val="0"/>
                </a:spcBef>
              </a:pPr>
              <a:t>2</a:t>
            </a:fld>
            <a:endParaRPr lang="en-US" altLang="en-US"/>
          </a:p>
        </p:txBody>
      </p:sp>
      <p:sp>
        <p:nvSpPr>
          <p:cNvPr id="81929" name="Rectangle 2"/>
          <p:cNvSpPr>
            <a:spLocks noGrp="1" noRot="1" noChangeAspect="1" noChangeArrowheads="1" noTextEdit="1"/>
          </p:cNvSpPr>
          <p:nvPr>
            <p:ph type="sldImg"/>
          </p:nvPr>
        </p:nvSpPr>
        <p:spPr>
          <a:ln/>
        </p:spPr>
      </p:sp>
      <p:sp>
        <p:nvSpPr>
          <p:cNvPr id="819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Opening</a:t>
            </a:r>
            <a:r>
              <a:rPr lang="en-US" altLang="en-US" baseline="0" dirty="0"/>
              <a:t> Slide  Module 2 Theory of Fire Code Enforcement</a:t>
            </a:r>
            <a:endParaRPr lang="en-US" altLang="en-US" dirty="0"/>
          </a:p>
        </p:txBody>
      </p:sp>
    </p:spTree>
    <p:extLst>
      <p:ext uri="{BB962C8B-B14F-4D97-AF65-F5344CB8AC3E}">
        <p14:creationId xmlns:p14="http://schemas.microsoft.com/office/powerpoint/2010/main" val="1702206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There are other subcodes .This chart is just a representation of the table of organization of typical UCC office in NJ.  Some are smaller in staffed positoon other may be fully staffed.</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5C02ACE-CEC2-4E8E-9197-A97FFC9BDDB0}"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extLst>
      <p:ext uri="{BB962C8B-B14F-4D97-AF65-F5344CB8AC3E}">
        <p14:creationId xmlns:p14="http://schemas.microsoft.com/office/powerpoint/2010/main" val="1840638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421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421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42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8582A1F4-B7AF-422F-A837-0F75F6D2ADF4}" type="slidenum">
              <a:rPr lang="en-US" altLang="en-US" sz="1200"/>
              <a:pPr>
                <a:spcBef>
                  <a:spcPct val="0"/>
                </a:spcBef>
              </a:pPr>
              <a:t>12</a:t>
            </a:fld>
            <a:endParaRPr lang="en-US" altLang="en-US" sz="1200"/>
          </a:p>
        </p:txBody>
      </p:sp>
      <p:sp>
        <p:nvSpPr>
          <p:cNvPr id="9421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421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421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A6913BF-8D79-43AF-8C3C-8436C68A3C02}" type="slidenum">
              <a:rPr lang="en-US" altLang="en-US"/>
              <a:pPr algn="r" eaLnBrk="1" hangingPunct="1">
                <a:spcBef>
                  <a:spcPct val="0"/>
                </a:spcBef>
              </a:pPr>
              <a:t>12</a:t>
            </a:fld>
            <a:endParaRPr lang="en-US" altLang="en-US"/>
          </a:p>
        </p:txBody>
      </p:sp>
      <p:sp>
        <p:nvSpPr>
          <p:cNvPr id="94217" name="Rectangle 2"/>
          <p:cNvSpPr>
            <a:spLocks noGrp="1" noRot="1" noChangeAspect="1" noChangeArrowheads="1" noTextEdit="1"/>
          </p:cNvSpPr>
          <p:nvPr>
            <p:ph type="sldImg"/>
          </p:nvPr>
        </p:nvSpPr>
        <p:spPr>
          <a:ln/>
        </p:spPr>
      </p:sp>
      <p:sp>
        <p:nvSpPr>
          <p:cNvPr id="942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Definition</a:t>
            </a:r>
            <a:r>
              <a:rPr lang="en-US" altLang="en-US" baseline="0" dirty="0"/>
              <a:t> of USE GROUP  taken from the UCC-NJ</a:t>
            </a:r>
            <a:endParaRPr lang="en-US" altLang="en-US" dirty="0"/>
          </a:p>
        </p:txBody>
      </p:sp>
    </p:spTree>
    <p:extLst>
      <p:ext uri="{BB962C8B-B14F-4D97-AF65-F5344CB8AC3E}">
        <p14:creationId xmlns:p14="http://schemas.microsoft.com/office/powerpoint/2010/main" val="595864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523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523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52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49D82DFD-6D04-4101-9854-7C65302909FC}" type="slidenum">
              <a:rPr lang="en-US" altLang="en-US" sz="1200"/>
              <a:pPr>
                <a:spcBef>
                  <a:spcPct val="0"/>
                </a:spcBef>
              </a:pPr>
              <a:t>13</a:t>
            </a:fld>
            <a:endParaRPr lang="en-US" altLang="en-US" sz="1200"/>
          </a:p>
        </p:txBody>
      </p:sp>
      <p:sp>
        <p:nvSpPr>
          <p:cNvPr id="9523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523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524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9A52F88-934A-4288-9AFD-400134DA884B}" type="slidenum">
              <a:rPr lang="en-US" altLang="en-US"/>
              <a:pPr algn="r" eaLnBrk="1" hangingPunct="1">
                <a:spcBef>
                  <a:spcPct val="0"/>
                </a:spcBef>
              </a:pPr>
              <a:t>13</a:t>
            </a:fld>
            <a:endParaRPr lang="en-US" altLang="en-US"/>
          </a:p>
        </p:txBody>
      </p:sp>
      <p:sp>
        <p:nvSpPr>
          <p:cNvPr id="95241" name="Rectangle 2"/>
          <p:cNvSpPr>
            <a:spLocks noGrp="1" noRot="1" noChangeAspect="1" noChangeArrowheads="1" noTextEdit="1"/>
          </p:cNvSpPr>
          <p:nvPr>
            <p:ph type="sldImg"/>
          </p:nvPr>
        </p:nvSpPr>
        <p:spPr>
          <a:xfrm>
            <a:off x="1155700" y="695325"/>
            <a:ext cx="4546600" cy="3409950"/>
          </a:xfrm>
          <a:ln/>
        </p:spPr>
      </p:sp>
      <p:sp>
        <p:nvSpPr>
          <p:cNvPr id="95242"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87832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11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11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11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C805270A-05FA-4E9E-8B65-A3B938C21C9F}" type="slidenum">
              <a:rPr lang="en-US" altLang="en-US" sz="1200"/>
              <a:pPr>
                <a:spcBef>
                  <a:spcPct val="0"/>
                </a:spcBef>
              </a:pPr>
              <a:t>14</a:t>
            </a:fld>
            <a:endParaRPr lang="en-US" altLang="en-US" sz="1200"/>
          </a:p>
        </p:txBody>
      </p:sp>
      <p:sp>
        <p:nvSpPr>
          <p:cNvPr id="9114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114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114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1E70665-07AF-4AF7-928D-5BB2967E169A}" type="slidenum">
              <a:rPr lang="en-US" altLang="en-US"/>
              <a:pPr algn="r" eaLnBrk="1" hangingPunct="1">
                <a:spcBef>
                  <a:spcPct val="0"/>
                </a:spcBef>
              </a:pPr>
              <a:t>14</a:t>
            </a:fld>
            <a:endParaRPr lang="en-US" altLang="en-US"/>
          </a:p>
        </p:txBody>
      </p:sp>
      <p:sp>
        <p:nvSpPr>
          <p:cNvPr id="91145" name="Rectangle 2"/>
          <p:cNvSpPr>
            <a:spLocks noGrp="1" noRot="1" noChangeAspect="1" noChangeArrowheads="1" noTextEdit="1"/>
          </p:cNvSpPr>
          <p:nvPr>
            <p:ph type="sldImg"/>
          </p:nvPr>
        </p:nvSpPr>
        <p:spPr>
          <a:ln/>
        </p:spPr>
      </p:sp>
      <p:sp>
        <p:nvSpPr>
          <p:cNvPr id="911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Review Concepts of </a:t>
            </a:r>
          </a:p>
          <a:p>
            <a:pPr eaLnBrk="1" hangingPunct="1"/>
            <a:r>
              <a:rPr lang="en-US" altLang="en-US" dirty="0"/>
              <a:t>Subchapter</a:t>
            </a:r>
            <a:r>
              <a:rPr lang="en-US" altLang="en-US" baseline="0" dirty="0"/>
              <a:t> 3 General Maintenance Provisions</a:t>
            </a:r>
          </a:p>
          <a:p>
            <a:pPr eaLnBrk="1" hangingPunct="1"/>
            <a:r>
              <a:rPr lang="en-US" altLang="en-US" baseline="0" dirty="0"/>
              <a:t>Subchapter 4 Retro Fit Code</a:t>
            </a:r>
          </a:p>
          <a:p>
            <a:pPr eaLnBrk="1" hangingPunct="1"/>
            <a:r>
              <a:rPr lang="en-US" altLang="en-US" baseline="0" dirty="0"/>
              <a:t>Based off the Adoption of the UCC</a:t>
            </a:r>
          </a:p>
          <a:p>
            <a:pPr eaLnBrk="1" hangingPunct="1"/>
            <a:endParaRPr lang="en-US" altLang="en-US" baseline="0" dirty="0"/>
          </a:p>
          <a:p>
            <a:pPr eaLnBrk="1" hangingPunct="1"/>
            <a:r>
              <a:rPr lang="en-US" altLang="en-US" baseline="0" dirty="0"/>
              <a:t>January 1, 1977 date plays a important date and more will be discussed during Subchapter 4.</a:t>
            </a:r>
            <a:endParaRPr lang="en-US" altLang="en-US" dirty="0"/>
          </a:p>
        </p:txBody>
      </p:sp>
    </p:spTree>
    <p:extLst>
      <p:ext uri="{BB962C8B-B14F-4D97-AF65-F5344CB8AC3E}">
        <p14:creationId xmlns:p14="http://schemas.microsoft.com/office/powerpoint/2010/main" val="3520554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21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21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21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467AF949-504D-4D8D-8DA0-200E8BBC1B1D}" type="slidenum">
              <a:rPr lang="en-US" altLang="en-US" sz="1200"/>
              <a:pPr>
                <a:spcBef>
                  <a:spcPct val="0"/>
                </a:spcBef>
              </a:pPr>
              <a:t>15</a:t>
            </a:fld>
            <a:endParaRPr lang="en-US" altLang="en-US" sz="1200"/>
          </a:p>
        </p:txBody>
      </p:sp>
      <p:sp>
        <p:nvSpPr>
          <p:cNvPr id="9216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216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216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DA83748-F107-418B-AD0F-5F87F13F80C7}" type="slidenum">
              <a:rPr lang="en-US" altLang="en-US"/>
              <a:pPr algn="r" eaLnBrk="1" hangingPunct="1">
                <a:spcBef>
                  <a:spcPct val="0"/>
                </a:spcBef>
              </a:pPr>
              <a:t>15</a:t>
            </a:fld>
            <a:endParaRPr lang="en-US" altLang="en-US"/>
          </a:p>
        </p:txBody>
      </p:sp>
      <p:sp>
        <p:nvSpPr>
          <p:cNvPr id="92169" name="Rectangle 2"/>
          <p:cNvSpPr>
            <a:spLocks noGrp="1" noRot="1" noChangeAspect="1" noChangeArrowheads="1" noTextEdit="1"/>
          </p:cNvSpPr>
          <p:nvPr>
            <p:ph type="sldImg"/>
          </p:nvPr>
        </p:nvSpPr>
        <p:spPr>
          <a:ln/>
        </p:spPr>
      </p:sp>
      <p:sp>
        <p:nvSpPr>
          <p:cNvPr id="921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84524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318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318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31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82145F24-BEA0-45F5-9F58-DD91BC85ECC2}" type="slidenum">
              <a:rPr lang="en-US" altLang="en-US" sz="1200"/>
              <a:pPr>
                <a:spcBef>
                  <a:spcPct val="0"/>
                </a:spcBef>
              </a:pPr>
              <a:t>16</a:t>
            </a:fld>
            <a:endParaRPr lang="en-US" altLang="en-US" sz="1200"/>
          </a:p>
        </p:txBody>
      </p:sp>
      <p:sp>
        <p:nvSpPr>
          <p:cNvPr id="9319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319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319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C0F87CA-48E2-4E35-A346-1F905D22F510}" type="slidenum">
              <a:rPr lang="en-US" altLang="en-US"/>
              <a:pPr algn="r" eaLnBrk="1" hangingPunct="1">
                <a:spcBef>
                  <a:spcPct val="0"/>
                </a:spcBef>
              </a:pPr>
              <a:t>16</a:t>
            </a:fld>
            <a:endParaRPr lang="en-US" altLang="en-US"/>
          </a:p>
        </p:txBody>
      </p:sp>
      <p:sp>
        <p:nvSpPr>
          <p:cNvPr id="93193" name="Rectangle 2"/>
          <p:cNvSpPr>
            <a:spLocks noGrp="1" noRot="1" noChangeAspect="1" noChangeArrowheads="1" noTextEdit="1"/>
          </p:cNvSpPr>
          <p:nvPr>
            <p:ph type="sldImg"/>
          </p:nvPr>
        </p:nvSpPr>
        <p:spPr>
          <a:ln/>
        </p:spPr>
      </p:sp>
      <p:sp>
        <p:nvSpPr>
          <p:cNvPr id="9319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Previous Class assignment.</a:t>
            </a:r>
          </a:p>
          <a:p>
            <a:pPr eaLnBrk="1" hangingPunct="1"/>
            <a:r>
              <a:rPr lang="en-US" altLang="en-US" dirty="0"/>
              <a:t>Make sure all class attendee’s have completed</a:t>
            </a:r>
            <a:r>
              <a:rPr lang="en-US" altLang="en-US" baseline="0" dirty="0"/>
              <a:t> homework assignment</a:t>
            </a:r>
          </a:p>
          <a:p>
            <a:pPr eaLnBrk="1" hangingPunct="1"/>
            <a:endParaRPr lang="en-US" altLang="en-US" baseline="0" dirty="0"/>
          </a:p>
          <a:p>
            <a:pPr eaLnBrk="1" hangingPunct="1"/>
            <a:r>
              <a:rPr lang="en-US" altLang="en-US" baseline="0" dirty="0"/>
              <a:t>Using flip charts, white board or other means, have each student write each of their 10 selected buildings.</a:t>
            </a:r>
          </a:p>
          <a:p>
            <a:pPr eaLnBrk="1" hangingPunct="1"/>
            <a:r>
              <a:rPr lang="en-US" altLang="en-US" baseline="0" dirty="0"/>
              <a:t>Review </a:t>
            </a:r>
            <a:r>
              <a:rPr lang="en-US" altLang="en-US" baseline="0" dirty="0" err="1"/>
              <a:t>th</a:t>
            </a:r>
            <a:r>
              <a:rPr lang="en-US" altLang="en-US" baseline="0" dirty="0"/>
              <a:t> specific use of each with class.</a:t>
            </a:r>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434111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625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626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62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7F344F50-586B-4D24-AA37-318AFD9AC8CE}" type="slidenum">
              <a:rPr lang="en-US" altLang="en-US" sz="1200"/>
              <a:pPr>
                <a:spcBef>
                  <a:spcPct val="0"/>
                </a:spcBef>
              </a:pPr>
              <a:t>17</a:t>
            </a:fld>
            <a:endParaRPr lang="en-US" altLang="en-US" sz="1200"/>
          </a:p>
        </p:txBody>
      </p:sp>
      <p:sp>
        <p:nvSpPr>
          <p:cNvPr id="9626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626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626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19ADC1-48BD-479E-A7C7-966F110B5F10}" type="slidenum">
              <a:rPr lang="en-US" altLang="en-US"/>
              <a:pPr algn="r" eaLnBrk="1" hangingPunct="1">
                <a:spcBef>
                  <a:spcPct val="0"/>
                </a:spcBef>
              </a:pPr>
              <a:t>17</a:t>
            </a:fld>
            <a:endParaRPr lang="en-US" altLang="en-US"/>
          </a:p>
        </p:txBody>
      </p:sp>
      <p:sp>
        <p:nvSpPr>
          <p:cNvPr id="96265" name="Rectangle 2"/>
          <p:cNvSpPr>
            <a:spLocks noGrp="1" noRot="1" noChangeAspect="1" noChangeArrowheads="1" noTextEdit="1"/>
          </p:cNvSpPr>
          <p:nvPr>
            <p:ph type="sldImg"/>
          </p:nvPr>
        </p:nvSpPr>
        <p:spPr>
          <a:xfrm>
            <a:off x="1155700" y="695325"/>
            <a:ext cx="4546600" cy="3409950"/>
          </a:xfrm>
          <a:ln/>
        </p:spPr>
      </p:sp>
      <p:sp>
        <p:nvSpPr>
          <p:cNvPr id="9626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3682676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728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728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72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2C71BF5-7457-4B45-BF85-987E88205A52}" type="slidenum">
              <a:rPr lang="en-US" altLang="en-US" sz="1200"/>
              <a:pPr>
                <a:spcBef>
                  <a:spcPct val="0"/>
                </a:spcBef>
              </a:pPr>
              <a:t>18</a:t>
            </a:fld>
            <a:endParaRPr lang="en-US" altLang="en-US" sz="1200"/>
          </a:p>
        </p:txBody>
      </p:sp>
      <p:sp>
        <p:nvSpPr>
          <p:cNvPr id="9728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728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728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1A30F36D-EC6D-4EF5-BED0-2A6A287187F0}" type="slidenum">
              <a:rPr lang="en-US" altLang="en-US"/>
              <a:pPr algn="r" eaLnBrk="1" hangingPunct="1">
                <a:spcBef>
                  <a:spcPct val="0"/>
                </a:spcBef>
              </a:pPr>
              <a:t>18</a:t>
            </a:fld>
            <a:endParaRPr lang="en-US" altLang="en-US"/>
          </a:p>
        </p:txBody>
      </p:sp>
      <p:sp>
        <p:nvSpPr>
          <p:cNvPr id="97289" name="Rectangle 2"/>
          <p:cNvSpPr>
            <a:spLocks noGrp="1" noRot="1" noChangeAspect="1" noChangeArrowheads="1" noTextEdit="1"/>
          </p:cNvSpPr>
          <p:nvPr>
            <p:ph type="sldImg"/>
          </p:nvPr>
        </p:nvSpPr>
        <p:spPr>
          <a:ln/>
        </p:spPr>
      </p:sp>
      <p:sp>
        <p:nvSpPr>
          <p:cNvPr id="9729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Self explanatory  Group slide  the next series of slide will describe in better detail each of the USE GROUPS.</a:t>
            </a:r>
          </a:p>
          <a:p>
            <a:pPr eaLnBrk="1" hangingPunct="1"/>
            <a:endParaRPr lang="en-US" altLang="en-US" dirty="0"/>
          </a:p>
        </p:txBody>
      </p:sp>
    </p:spTree>
    <p:extLst>
      <p:ext uri="{BB962C8B-B14F-4D97-AF65-F5344CB8AC3E}">
        <p14:creationId xmlns:p14="http://schemas.microsoft.com/office/powerpoint/2010/main" val="3920765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830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830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83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6E9367D6-78F9-4B85-B826-A544B6B52DA5}" type="slidenum">
              <a:rPr lang="en-US" altLang="en-US" sz="1200"/>
              <a:pPr>
                <a:spcBef>
                  <a:spcPct val="0"/>
                </a:spcBef>
              </a:pPr>
              <a:t>19</a:t>
            </a:fld>
            <a:endParaRPr lang="en-US" altLang="en-US" sz="1200"/>
          </a:p>
        </p:txBody>
      </p:sp>
      <p:sp>
        <p:nvSpPr>
          <p:cNvPr id="9831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831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831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FB506A6-B0DA-4C1A-AA03-DE58426AE082}" type="slidenum">
              <a:rPr lang="en-US" altLang="en-US"/>
              <a:pPr algn="r" eaLnBrk="1" hangingPunct="1">
                <a:spcBef>
                  <a:spcPct val="0"/>
                </a:spcBef>
              </a:pPr>
              <a:t>19</a:t>
            </a:fld>
            <a:endParaRPr lang="en-US" altLang="en-US"/>
          </a:p>
        </p:txBody>
      </p:sp>
      <p:sp>
        <p:nvSpPr>
          <p:cNvPr id="98313" name="Rectangle 2"/>
          <p:cNvSpPr>
            <a:spLocks noGrp="1" noRot="1" noChangeAspect="1" noChangeArrowheads="1" noTextEdit="1"/>
          </p:cNvSpPr>
          <p:nvPr>
            <p:ph type="sldImg"/>
          </p:nvPr>
        </p:nvSpPr>
        <p:spPr>
          <a:ln/>
        </p:spPr>
      </p:sp>
      <p:sp>
        <p:nvSpPr>
          <p:cNvPr id="9831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5957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933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933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93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3E831B42-11C4-4527-943A-76D71DADE606}" type="slidenum">
              <a:rPr lang="en-US" altLang="en-US" sz="1200"/>
              <a:pPr>
                <a:spcBef>
                  <a:spcPct val="0"/>
                </a:spcBef>
              </a:pPr>
              <a:t>20</a:t>
            </a:fld>
            <a:endParaRPr lang="en-US" altLang="en-US" sz="1200"/>
          </a:p>
        </p:txBody>
      </p:sp>
      <p:sp>
        <p:nvSpPr>
          <p:cNvPr id="9933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933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933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8871187B-08B7-4DF3-A65A-E954C575BE1B}" type="slidenum">
              <a:rPr lang="en-US" altLang="en-US"/>
              <a:pPr algn="r" eaLnBrk="1" hangingPunct="1">
                <a:spcBef>
                  <a:spcPct val="0"/>
                </a:spcBef>
              </a:pPr>
              <a:t>20</a:t>
            </a:fld>
            <a:endParaRPr lang="en-US" altLang="en-US"/>
          </a:p>
        </p:txBody>
      </p:sp>
      <p:sp>
        <p:nvSpPr>
          <p:cNvPr id="99337" name="Rectangle 2"/>
          <p:cNvSpPr>
            <a:spLocks noGrp="1" noRot="1" noChangeAspect="1" noChangeArrowheads="1" noTextEdit="1"/>
          </p:cNvSpPr>
          <p:nvPr>
            <p:ph type="sldImg"/>
          </p:nvPr>
        </p:nvSpPr>
        <p:spPr>
          <a:xfrm>
            <a:off x="1155700" y="695325"/>
            <a:ext cx="4546600" cy="3409950"/>
          </a:xfrm>
          <a:ln/>
        </p:spPr>
      </p:sp>
      <p:sp>
        <p:nvSpPr>
          <p:cNvPr id="9933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Work directly from the building code book for this portion.</a:t>
            </a:r>
          </a:p>
          <a:p>
            <a:pPr eaLnBrk="1" hangingPunct="1"/>
            <a:endParaRPr lang="en-US" altLang="en-US"/>
          </a:p>
        </p:txBody>
      </p:sp>
    </p:spTree>
    <p:extLst>
      <p:ext uri="{BB962C8B-B14F-4D97-AF65-F5344CB8AC3E}">
        <p14:creationId xmlns:p14="http://schemas.microsoft.com/office/powerpoint/2010/main" val="1580660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294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294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29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8B4E932-2F5B-49BD-9796-4328A7933330}" type="slidenum">
              <a:rPr lang="en-US" altLang="en-US" sz="1200"/>
              <a:pPr>
                <a:spcBef>
                  <a:spcPct val="0"/>
                </a:spcBef>
              </a:pPr>
              <a:t>3</a:t>
            </a:fld>
            <a:endParaRPr lang="en-US" altLang="en-US" sz="1200"/>
          </a:p>
        </p:txBody>
      </p:sp>
      <p:sp>
        <p:nvSpPr>
          <p:cNvPr id="8295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295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295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B1AF856-C74B-4CAF-9E40-11BB24BBD066}" type="slidenum">
              <a:rPr lang="en-US" altLang="en-US"/>
              <a:pPr algn="r" eaLnBrk="1" hangingPunct="1">
                <a:spcBef>
                  <a:spcPct val="0"/>
                </a:spcBef>
              </a:pPr>
              <a:t>3</a:t>
            </a:fld>
            <a:endParaRPr lang="en-US" altLang="en-US"/>
          </a:p>
        </p:txBody>
      </p:sp>
      <p:sp>
        <p:nvSpPr>
          <p:cNvPr id="82953" name="Rectangle 2"/>
          <p:cNvSpPr>
            <a:spLocks noGrp="1" noRot="1" noChangeAspect="1" noChangeArrowheads="1" noTextEdit="1"/>
          </p:cNvSpPr>
          <p:nvPr>
            <p:ph type="sldImg"/>
          </p:nvPr>
        </p:nvSpPr>
        <p:spPr>
          <a:xfrm>
            <a:off x="1155700" y="695325"/>
            <a:ext cx="4546600" cy="3409950"/>
          </a:xfrm>
          <a:ln/>
        </p:spPr>
      </p:sp>
      <p:sp>
        <p:nvSpPr>
          <p:cNvPr id="8295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Self explanatory</a:t>
            </a:r>
          </a:p>
        </p:txBody>
      </p:sp>
    </p:spTree>
    <p:extLst>
      <p:ext uri="{BB962C8B-B14F-4D97-AF65-F5344CB8AC3E}">
        <p14:creationId xmlns:p14="http://schemas.microsoft.com/office/powerpoint/2010/main" val="296335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035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035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03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B186173-69A6-402E-8915-35912EBE894A}" type="slidenum">
              <a:rPr lang="en-US" altLang="en-US" sz="1200"/>
              <a:pPr>
                <a:spcBef>
                  <a:spcPct val="0"/>
                </a:spcBef>
              </a:pPr>
              <a:t>21</a:t>
            </a:fld>
            <a:endParaRPr lang="en-US" altLang="en-US" sz="1200"/>
          </a:p>
        </p:txBody>
      </p:sp>
      <p:sp>
        <p:nvSpPr>
          <p:cNvPr id="10035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035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036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AE83FBC-B399-44EC-8ACC-05D614CB542A}" type="slidenum">
              <a:rPr lang="en-US" altLang="en-US"/>
              <a:pPr algn="r" eaLnBrk="1" hangingPunct="1">
                <a:spcBef>
                  <a:spcPct val="0"/>
                </a:spcBef>
              </a:pPr>
              <a:t>21</a:t>
            </a:fld>
            <a:endParaRPr lang="en-US" altLang="en-US"/>
          </a:p>
        </p:txBody>
      </p:sp>
      <p:sp>
        <p:nvSpPr>
          <p:cNvPr id="100361" name="Rectangle 2"/>
          <p:cNvSpPr>
            <a:spLocks noGrp="1" noRot="1" noChangeAspect="1" noChangeArrowheads="1" noTextEdit="1"/>
          </p:cNvSpPr>
          <p:nvPr>
            <p:ph type="sldImg"/>
          </p:nvPr>
        </p:nvSpPr>
        <p:spPr>
          <a:xfrm>
            <a:off x="1155700" y="695325"/>
            <a:ext cx="4546600" cy="3409950"/>
          </a:xfrm>
          <a:ln/>
        </p:spPr>
      </p:sp>
      <p:sp>
        <p:nvSpPr>
          <p:cNvPr id="100362"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928886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342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342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34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0A032B84-6BB9-4A70-8997-9C3083998903}" type="slidenum">
              <a:rPr lang="en-US" altLang="en-US" sz="1200"/>
              <a:pPr>
                <a:spcBef>
                  <a:spcPct val="0"/>
                </a:spcBef>
              </a:pPr>
              <a:t>22</a:t>
            </a:fld>
            <a:endParaRPr lang="en-US" altLang="en-US" sz="1200"/>
          </a:p>
        </p:txBody>
      </p:sp>
      <p:sp>
        <p:nvSpPr>
          <p:cNvPr id="10343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343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343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33D8205-1C81-45B2-8BAB-C16862B9101F}" type="slidenum">
              <a:rPr lang="en-US" altLang="en-US"/>
              <a:pPr algn="r" eaLnBrk="1" hangingPunct="1">
                <a:spcBef>
                  <a:spcPct val="0"/>
                </a:spcBef>
              </a:pPr>
              <a:t>22</a:t>
            </a:fld>
            <a:endParaRPr lang="en-US" altLang="en-US"/>
          </a:p>
        </p:txBody>
      </p:sp>
      <p:sp>
        <p:nvSpPr>
          <p:cNvPr id="103433" name="Rectangle 2"/>
          <p:cNvSpPr>
            <a:spLocks noGrp="1" noRot="1" noChangeAspect="1" noChangeArrowheads="1" noTextEdit="1"/>
          </p:cNvSpPr>
          <p:nvPr>
            <p:ph type="sldImg"/>
          </p:nvPr>
        </p:nvSpPr>
        <p:spPr>
          <a:ln/>
        </p:spPr>
      </p:sp>
      <p:sp>
        <p:nvSpPr>
          <p:cNvPr id="10343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4220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137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138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13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B3874CF5-5BB7-45C4-8379-68BE906455AA}" type="slidenum">
              <a:rPr lang="en-US" altLang="en-US" sz="1200"/>
              <a:pPr>
                <a:spcBef>
                  <a:spcPct val="0"/>
                </a:spcBef>
              </a:pPr>
              <a:t>23</a:t>
            </a:fld>
            <a:endParaRPr lang="en-US" altLang="en-US" sz="1200"/>
          </a:p>
        </p:txBody>
      </p:sp>
      <p:sp>
        <p:nvSpPr>
          <p:cNvPr id="10138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138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138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C3BBAB8E-134E-4CDD-A060-21AF0C2A69D9}" type="slidenum">
              <a:rPr lang="en-US" altLang="en-US"/>
              <a:pPr algn="r" eaLnBrk="1" hangingPunct="1">
                <a:spcBef>
                  <a:spcPct val="0"/>
                </a:spcBef>
              </a:pPr>
              <a:t>23</a:t>
            </a:fld>
            <a:endParaRPr lang="en-US" altLang="en-US"/>
          </a:p>
        </p:txBody>
      </p:sp>
      <p:sp>
        <p:nvSpPr>
          <p:cNvPr id="101385" name="Rectangle 2"/>
          <p:cNvSpPr>
            <a:spLocks noGrp="1" noRot="1" noChangeAspect="1" noChangeArrowheads="1" noTextEdit="1"/>
          </p:cNvSpPr>
          <p:nvPr>
            <p:ph type="sldImg"/>
          </p:nvPr>
        </p:nvSpPr>
        <p:spPr>
          <a:xfrm>
            <a:off x="1155700" y="695325"/>
            <a:ext cx="4546600" cy="3409950"/>
          </a:xfrm>
          <a:ln/>
        </p:spPr>
      </p:sp>
      <p:sp>
        <p:nvSpPr>
          <p:cNvPr id="10138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15628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240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240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24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1CC59FFA-0C40-4E6B-AC82-D76662166332}" type="slidenum">
              <a:rPr lang="en-US" altLang="en-US" sz="1200"/>
              <a:pPr>
                <a:spcBef>
                  <a:spcPct val="0"/>
                </a:spcBef>
              </a:pPr>
              <a:t>24</a:t>
            </a:fld>
            <a:endParaRPr lang="en-US" altLang="en-US" sz="1200"/>
          </a:p>
        </p:txBody>
      </p:sp>
      <p:sp>
        <p:nvSpPr>
          <p:cNvPr id="10240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240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240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25FC579A-2E46-44C5-AF7A-0FEFACD1D1F4}" type="slidenum">
              <a:rPr lang="en-US" altLang="en-US"/>
              <a:pPr algn="r" eaLnBrk="1" hangingPunct="1">
                <a:spcBef>
                  <a:spcPct val="0"/>
                </a:spcBef>
              </a:pPr>
              <a:t>24</a:t>
            </a:fld>
            <a:endParaRPr lang="en-US" altLang="en-US"/>
          </a:p>
        </p:txBody>
      </p:sp>
      <p:sp>
        <p:nvSpPr>
          <p:cNvPr id="102409" name="Rectangle 2"/>
          <p:cNvSpPr>
            <a:spLocks noGrp="1" noRot="1" noChangeAspect="1" noChangeArrowheads="1" noTextEdit="1"/>
          </p:cNvSpPr>
          <p:nvPr>
            <p:ph type="sldImg"/>
          </p:nvPr>
        </p:nvSpPr>
        <p:spPr>
          <a:xfrm>
            <a:off x="1155700" y="695325"/>
            <a:ext cx="4546600" cy="3409950"/>
          </a:xfrm>
          <a:ln/>
        </p:spPr>
      </p:sp>
      <p:sp>
        <p:nvSpPr>
          <p:cNvPr id="102410"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714404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445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445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44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A196D8E6-F8AD-40B2-B69B-22C2F5D7BFE4}" type="slidenum">
              <a:rPr lang="en-US" altLang="en-US" sz="1200"/>
              <a:pPr>
                <a:spcBef>
                  <a:spcPct val="0"/>
                </a:spcBef>
              </a:pPr>
              <a:t>25</a:t>
            </a:fld>
            <a:endParaRPr lang="en-US" altLang="en-US" sz="1200"/>
          </a:p>
        </p:txBody>
      </p:sp>
      <p:sp>
        <p:nvSpPr>
          <p:cNvPr id="10445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445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445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6D3E113-2B3A-426C-807B-B6A997A3910F}" type="slidenum">
              <a:rPr lang="en-US" altLang="en-US"/>
              <a:pPr algn="r" eaLnBrk="1" hangingPunct="1">
                <a:spcBef>
                  <a:spcPct val="0"/>
                </a:spcBef>
              </a:pPr>
              <a:t>25</a:t>
            </a:fld>
            <a:endParaRPr lang="en-US" altLang="en-US"/>
          </a:p>
        </p:txBody>
      </p:sp>
      <p:sp>
        <p:nvSpPr>
          <p:cNvPr id="104457" name="Rectangle 2"/>
          <p:cNvSpPr>
            <a:spLocks noGrp="1" noRot="1" noChangeAspect="1" noChangeArrowheads="1" noTextEdit="1"/>
          </p:cNvSpPr>
          <p:nvPr>
            <p:ph type="sldImg"/>
          </p:nvPr>
        </p:nvSpPr>
        <p:spPr>
          <a:xfrm>
            <a:off x="1155700" y="695325"/>
            <a:ext cx="4546600" cy="3409950"/>
          </a:xfrm>
          <a:ln/>
        </p:spPr>
      </p:sp>
      <p:sp>
        <p:nvSpPr>
          <p:cNvPr id="10445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Instructor notes:</a:t>
            </a:r>
          </a:p>
          <a:p>
            <a:pPr eaLnBrk="1" hangingPunct="1"/>
            <a:r>
              <a:rPr lang="en-US" altLang="en-US"/>
              <a:t>Buildings built under ICC/IBC are classified as A-2.  Previously they were considered an A-3 use</a:t>
            </a:r>
          </a:p>
        </p:txBody>
      </p:sp>
    </p:spTree>
    <p:extLst>
      <p:ext uri="{BB962C8B-B14F-4D97-AF65-F5344CB8AC3E}">
        <p14:creationId xmlns:p14="http://schemas.microsoft.com/office/powerpoint/2010/main" val="10664526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547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547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54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1043C897-9D59-4F36-9954-4549CADD0A05}" type="slidenum">
              <a:rPr lang="en-US" altLang="en-US" sz="1200"/>
              <a:pPr>
                <a:spcBef>
                  <a:spcPct val="0"/>
                </a:spcBef>
              </a:pPr>
              <a:t>26</a:t>
            </a:fld>
            <a:endParaRPr lang="en-US" altLang="en-US" sz="1200"/>
          </a:p>
        </p:txBody>
      </p:sp>
      <p:sp>
        <p:nvSpPr>
          <p:cNvPr id="10547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547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548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C6253A6C-9A8C-4725-81FB-8BE8851E3FBE}" type="slidenum">
              <a:rPr lang="en-US" altLang="en-US"/>
              <a:pPr algn="r" eaLnBrk="1" hangingPunct="1">
                <a:spcBef>
                  <a:spcPct val="0"/>
                </a:spcBef>
              </a:pPr>
              <a:t>26</a:t>
            </a:fld>
            <a:endParaRPr lang="en-US" altLang="en-US"/>
          </a:p>
        </p:txBody>
      </p:sp>
      <p:sp>
        <p:nvSpPr>
          <p:cNvPr id="105481" name="Rectangle 2"/>
          <p:cNvSpPr>
            <a:spLocks noGrp="1" noRot="1" noChangeAspect="1" noChangeArrowheads="1" noTextEdit="1"/>
          </p:cNvSpPr>
          <p:nvPr>
            <p:ph type="sldImg"/>
          </p:nvPr>
        </p:nvSpPr>
        <p:spPr>
          <a:ln/>
        </p:spPr>
      </p:sp>
      <p:sp>
        <p:nvSpPr>
          <p:cNvPr id="10548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7907060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854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854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85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28C70A37-5F1C-46E5-9DF0-A38DB24E29ED}" type="slidenum">
              <a:rPr lang="en-US" altLang="en-US" sz="1200"/>
              <a:pPr>
                <a:spcBef>
                  <a:spcPct val="0"/>
                </a:spcBef>
              </a:pPr>
              <a:t>27</a:t>
            </a:fld>
            <a:endParaRPr lang="en-US" altLang="en-US" sz="1200"/>
          </a:p>
        </p:txBody>
      </p:sp>
      <p:sp>
        <p:nvSpPr>
          <p:cNvPr id="10855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855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855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5A244BF-303E-4072-AEA7-C34104BF16A7}" type="slidenum">
              <a:rPr lang="en-US" altLang="en-US"/>
              <a:pPr algn="r" eaLnBrk="1" hangingPunct="1">
                <a:spcBef>
                  <a:spcPct val="0"/>
                </a:spcBef>
              </a:pPr>
              <a:t>27</a:t>
            </a:fld>
            <a:endParaRPr lang="en-US" altLang="en-US"/>
          </a:p>
        </p:txBody>
      </p:sp>
      <p:sp>
        <p:nvSpPr>
          <p:cNvPr id="108553" name="Rectangle 2"/>
          <p:cNvSpPr>
            <a:spLocks noGrp="1" noRot="1" noChangeAspect="1" noChangeArrowheads="1" noTextEdit="1"/>
          </p:cNvSpPr>
          <p:nvPr>
            <p:ph type="sldImg"/>
          </p:nvPr>
        </p:nvSpPr>
        <p:spPr>
          <a:xfrm>
            <a:off x="1155700" y="695325"/>
            <a:ext cx="4546600" cy="3409950"/>
          </a:xfrm>
          <a:ln/>
        </p:spPr>
      </p:sp>
      <p:sp>
        <p:nvSpPr>
          <p:cNvPr id="10855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4117890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64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65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65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6AED88F6-A75D-4959-83F4-1287AE14E076}" type="slidenum">
              <a:rPr lang="en-US" altLang="en-US" sz="1200"/>
              <a:pPr>
                <a:spcBef>
                  <a:spcPct val="0"/>
                </a:spcBef>
              </a:pPr>
              <a:t>28</a:t>
            </a:fld>
            <a:endParaRPr lang="en-US" altLang="en-US" sz="1200"/>
          </a:p>
        </p:txBody>
      </p:sp>
      <p:sp>
        <p:nvSpPr>
          <p:cNvPr id="10650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650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650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23E86BE4-8F76-4898-AE22-8753BA508133}" type="slidenum">
              <a:rPr lang="en-US" altLang="en-US"/>
              <a:pPr algn="r" eaLnBrk="1" hangingPunct="1">
                <a:spcBef>
                  <a:spcPct val="0"/>
                </a:spcBef>
              </a:pPr>
              <a:t>28</a:t>
            </a:fld>
            <a:endParaRPr lang="en-US" altLang="en-US"/>
          </a:p>
        </p:txBody>
      </p:sp>
      <p:sp>
        <p:nvSpPr>
          <p:cNvPr id="106505" name="Rectangle 2"/>
          <p:cNvSpPr>
            <a:spLocks noGrp="1" noRot="1" noChangeAspect="1" noChangeArrowheads="1" noTextEdit="1"/>
          </p:cNvSpPr>
          <p:nvPr>
            <p:ph type="sldImg"/>
          </p:nvPr>
        </p:nvSpPr>
        <p:spPr>
          <a:xfrm>
            <a:off x="1155700" y="695325"/>
            <a:ext cx="4546600" cy="3409950"/>
          </a:xfrm>
          <a:ln/>
        </p:spPr>
      </p:sp>
      <p:sp>
        <p:nvSpPr>
          <p:cNvPr id="10650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3596116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075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075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075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4044B981-D7F3-4D4A-9A02-601EC114EA7F}" type="slidenum">
              <a:rPr lang="en-US" altLang="en-US" sz="1200"/>
              <a:pPr>
                <a:spcBef>
                  <a:spcPct val="0"/>
                </a:spcBef>
              </a:pPr>
              <a:t>29</a:t>
            </a:fld>
            <a:endParaRPr lang="en-US" altLang="en-US" sz="1200"/>
          </a:p>
        </p:txBody>
      </p:sp>
      <p:sp>
        <p:nvSpPr>
          <p:cNvPr id="10752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0752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0752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20FAA5AD-7F48-44CF-86E5-09E1C1EFA5A8}" type="slidenum">
              <a:rPr lang="en-US" altLang="en-US"/>
              <a:pPr algn="r" eaLnBrk="1" hangingPunct="1">
                <a:spcBef>
                  <a:spcPct val="0"/>
                </a:spcBef>
              </a:pPr>
              <a:t>29</a:t>
            </a:fld>
            <a:endParaRPr lang="en-US" altLang="en-US"/>
          </a:p>
        </p:txBody>
      </p:sp>
      <p:sp>
        <p:nvSpPr>
          <p:cNvPr id="107529" name="Rectangle 2"/>
          <p:cNvSpPr>
            <a:spLocks noGrp="1" noRot="1" noChangeAspect="1" noChangeArrowheads="1" noTextEdit="1"/>
          </p:cNvSpPr>
          <p:nvPr>
            <p:ph type="sldImg"/>
          </p:nvPr>
        </p:nvSpPr>
        <p:spPr>
          <a:ln/>
        </p:spPr>
      </p:sp>
      <p:sp>
        <p:nvSpPr>
          <p:cNvPr id="1075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230320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05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05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05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A4CF10CE-6337-4F80-ACCA-597D6E9DF542}" type="slidenum">
              <a:rPr lang="en-US" altLang="en-US" sz="1200"/>
              <a:pPr>
                <a:spcBef>
                  <a:spcPct val="0"/>
                </a:spcBef>
              </a:pPr>
              <a:t>30</a:t>
            </a:fld>
            <a:endParaRPr lang="en-US" altLang="en-US" sz="1200"/>
          </a:p>
        </p:txBody>
      </p:sp>
      <p:sp>
        <p:nvSpPr>
          <p:cNvPr id="11059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059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060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DE7E90D-3792-4D5A-A275-475DA77C26AD}" type="slidenum">
              <a:rPr lang="en-US" altLang="en-US"/>
              <a:pPr algn="r" eaLnBrk="1" hangingPunct="1">
                <a:spcBef>
                  <a:spcPct val="0"/>
                </a:spcBef>
              </a:pPr>
              <a:t>30</a:t>
            </a:fld>
            <a:endParaRPr lang="en-US" altLang="en-US"/>
          </a:p>
        </p:txBody>
      </p:sp>
      <p:sp>
        <p:nvSpPr>
          <p:cNvPr id="110601" name="Rectangle 2"/>
          <p:cNvSpPr>
            <a:spLocks noGrp="1" noRot="1" noChangeAspect="1" noChangeArrowheads="1" noTextEdit="1"/>
          </p:cNvSpPr>
          <p:nvPr>
            <p:ph type="sldImg"/>
          </p:nvPr>
        </p:nvSpPr>
        <p:spPr>
          <a:ln/>
        </p:spPr>
      </p:sp>
      <p:sp>
        <p:nvSpPr>
          <p:cNvPr id="1106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62242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397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397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39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A066106E-87BE-4D42-A96E-F7776BA1AA61}" type="slidenum">
              <a:rPr lang="en-US" altLang="en-US" sz="1200"/>
              <a:pPr>
                <a:spcBef>
                  <a:spcPct val="0"/>
                </a:spcBef>
              </a:pPr>
              <a:t>4</a:t>
            </a:fld>
            <a:endParaRPr lang="en-US" altLang="en-US" sz="1200"/>
          </a:p>
        </p:txBody>
      </p:sp>
      <p:sp>
        <p:nvSpPr>
          <p:cNvPr id="8397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397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397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4607399D-DB46-48D2-9DA6-AD9D96B46BA7}" type="slidenum">
              <a:rPr lang="en-US" altLang="en-US"/>
              <a:pPr algn="r" eaLnBrk="1" hangingPunct="1">
                <a:spcBef>
                  <a:spcPct val="0"/>
                </a:spcBef>
              </a:pPr>
              <a:t>4</a:t>
            </a:fld>
            <a:endParaRPr lang="en-US" altLang="en-US"/>
          </a:p>
        </p:txBody>
      </p:sp>
      <p:sp>
        <p:nvSpPr>
          <p:cNvPr id="83977" name="Rectangle 2"/>
          <p:cNvSpPr>
            <a:spLocks noGrp="1" noRot="1" noChangeAspect="1" noChangeArrowheads="1" noTextEdit="1"/>
          </p:cNvSpPr>
          <p:nvPr>
            <p:ph type="sldImg"/>
          </p:nvPr>
        </p:nvSpPr>
        <p:spPr>
          <a:xfrm>
            <a:off x="1155700" y="695325"/>
            <a:ext cx="4546600" cy="3409950"/>
          </a:xfrm>
          <a:ln/>
        </p:spPr>
      </p:sp>
      <p:sp>
        <p:nvSpPr>
          <p:cNvPr id="8397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Summary of objectives presented.</a:t>
            </a:r>
          </a:p>
        </p:txBody>
      </p:sp>
    </p:spTree>
    <p:extLst>
      <p:ext uri="{BB962C8B-B14F-4D97-AF65-F5344CB8AC3E}">
        <p14:creationId xmlns:p14="http://schemas.microsoft.com/office/powerpoint/2010/main" val="3728922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16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16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16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4EB4A937-3BA6-465B-8EC1-1220DE191664}" type="slidenum">
              <a:rPr lang="en-US" altLang="en-US" sz="1200"/>
              <a:pPr>
                <a:spcBef>
                  <a:spcPct val="0"/>
                </a:spcBef>
              </a:pPr>
              <a:t>31</a:t>
            </a:fld>
            <a:endParaRPr lang="en-US" altLang="en-US" sz="1200"/>
          </a:p>
        </p:txBody>
      </p:sp>
      <p:sp>
        <p:nvSpPr>
          <p:cNvPr id="11162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162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162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104FF6ED-8192-486C-841E-392C1EF6E1D9}" type="slidenum">
              <a:rPr lang="en-US" altLang="en-US"/>
              <a:pPr algn="r" eaLnBrk="1" hangingPunct="1">
                <a:spcBef>
                  <a:spcPct val="0"/>
                </a:spcBef>
              </a:pPr>
              <a:t>31</a:t>
            </a:fld>
            <a:endParaRPr lang="en-US" altLang="en-US"/>
          </a:p>
        </p:txBody>
      </p:sp>
      <p:sp>
        <p:nvSpPr>
          <p:cNvPr id="111625" name="Rectangle 2"/>
          <p:cNvSpPr>
            <a:spLocks noGrp="1" noRot="1" noChangeAspect="1" noChangeArrowheads="1" noTextEdit="1"/>
          </p:cNvSpPr>
          <p:nvPr>
            <p:ph type="sldImg"/>
          </p:nvPr>
        </p:nvSpPr>
        <p:spPr>
          <a:xfrm>
            <a:off x="1155700" y="695325"/>
            <a:ext cx="4546600" cy="3409950"/>
          </a:xfrm>
          <a:ln/>
        </p:spPr>
      </p:sp>
      <p:sp>
        <p:nvSpPr>
          <p:cNvPr id="11162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16900169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26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26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26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21DC06B-07DA-42C8-9AC7-24E44A463C8A}" type="slidenum">
              <a:rPr lang="en-US" altLang="en-US" sz="1200"/>
              <a:pPr>
                <a:spcBef>
                  <a:spcPct val="0"/>
                </a:spcBef>
              </a:pPr>
              <a:t>32</a:t>
            </a:fld>
            <a:endParaRPr lang="en-US" altLang="en-US" sz="1200"/>
          </a:p>
        </p:txBody>
      </p:sp>
      <p:sp>
        <p:nvSpPr>
          <p:cNvPr id="11264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264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264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DA3FD88-1ED4-40F9-8D32-E1758D62B7AE}" type="slidenum">
              <a:rPr lang="en-US" altLang="en-US"/>
              <a:pPr algn="r" eaLnBrk="1" hangingPunct="1">
                <a:spcBef>
                  <a:spcPct val="0"/>
                </a:spcBef>
              </a:pPr>
              <a:t>32</a:t>
            </a:fld>
            <a:endParaRPr lang="en-US" altLang="en-US"/>
          </a:p>
        </p:txBody>
      </p:sp>
      <p:sp>
        <p:nvSpPr>
          <p:cNvPr id="112649" name="Rectangle 2"/>
          <p:cNvSpPr>
            <a:spLocks noGrp="1" noRot="1" noChangeAspect="1" noChangeArrowheads="1" noTextEdit="1"/>
          </p:cNvSpPr>
          <p:nvPr>
            <p:ph type="sldImg"/>
          </p:nvPr>
        </p:nvSpPr>
        <p:spPr>
          <a:ln/>
        </p:spPr>
      </p:sp>
      <p:sp>
        <p:nvSpPr>
          <p:cNvPr id="11265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52338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36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36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36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59BF9100-0E97-4C75-BDD7-B2C5C9589EC4}" type="slidenum">
              <a:rPr lang="en-US" altLang="en-US" sz="1200"/>
              <a:pPr>
                <a:spcBef>
                  <a:spcPct val="0"/>
                </a:spcBef>
              </a:pPr>
              <a:t>33</a:t>
            </a:fld>
            <a:endParaRPr lang="en-US" altLang="en-US" sz="1200"/>
          </a:p>
        </p:txBody>
      </p:sp>
      <p:sp>
        <p:nvSpPr>
          <p:cNvPr id="11367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367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367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F4FB59E2-8E18-4F2B-B2B5-C3F9BDA7D985}" type="slidenum">
              <a:rPr lang="en-US" altLang="en-US"/>
              <a:pPr algn="r" eaLnBrk="1" hangingPunct="1">
                <a:spcBef>
                  <a:spcPct val="0"/>
                </a:spcBef>
              </a:pPr>
              <a:t>33</a:t>
            </a:fld>
            <a:endParaRPr lang="en-US" altLang="en-US"/>
          </a:p>
        </p:txBody>
      </p:sp>
      <p:sp>
        <p:nvSpPr>
          <p:cNvPr id="113673" name="Rectangle 2"/>
          <p:cNvSpPr>
            <a:spLocks noGrp="1" noRot="1" noChangeAspect="1" noChangeArrowheads="1" noTextEdit="1"/>
          </p:cNvSpPr>
          <p:nvPr>
            <p:ph type="sldImg"/>
          </p:nvPr>
        </p:nvSpPr>
        <p:spPr>
          <a:xfrm>
            <a:off x="1155700" y="695325"/>
            <a:ext cx="4546600" cy="3409950"/>
          </a:xfrm>
          <a:ln/>
        </p:spPr>
      </p:sp>
      <p:sp>
        <p:nvSpPr>
          <p:cNvPr id="11367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802977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469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469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46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68239906-5E19-4D57-B823-864A4B9299EB}" type="slidenum">
              <a:rPr lang="en-US" altLang="en-US" sz="1200"/>
              <a:pPr>
                <a:spcBef>
                  <a:spcPct val="0"/>
                </a:spcBef>
              </a:pPr>
              <a:t>34</a:t>
            </a:fld>
            <a:endParaRPr lang="en-US" altLang="en-US" sz="1200"/>
          </a:p>
        </p:txBody>
      </p:sp>
      <p:sp>
        <p:nvSpPr>
          <p:cNvPr id="11469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469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469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B492923-3C9B-414B-816C-E77DAB876402}" type="slidenum">
              <a:rPr lang="en-US" altLang="en-US"/>
              <a:pPr algn="r" eaLnBrk="1" hangingPunct="1">
                <a:spcBef>
                  <a:spcPct val="0"/>
                </a:spcBef>
              </a:pPr>
              <a:t>34</a:t>
            </a:fld>
            <a:endParaRPr lang="en-US" altLang="en-US"/>
          </a:p>
        </p:txBody>
      </p:sp>
      <p:sp>
        <p:nvSpPr>
          <p:cNvPr id="114697" name="Rectangle 2"/>
          <p:cNvSpPr>
            <a:spLocks noGrp="1" noRot="1" noChangeAspect="1" noChangeArrowheads="1" noTextEdit="1"/>
          </p:cNvSpPr>
          <p:nvPr>
            <p:ph type="sldImg"/>
          </p:nvPr>
        </p:nvSpPr>
        <p:spPr>
          <a:xfrm>
            <a:off x="1155700" y="695325"/>
            <a:ext cx="4546600" cy="3409950"/>
          </a:xfrm>
          <a:ln/>
        </p:spPr>
      </p:sp>
      <p:sp>
        <p:nvSpPr>
          <p:cNvPr id="11469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424112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57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57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57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1E23EC8F-6AC5-46AF-A015-FB98CDC25ABD}" type="slidenum">
              <a:rPr lang="en-US" altLang="en-US" sz="1200"/>
              <a:pPr>
                <a:spcBef>
                  <a:spcPct val="0"/>
                </a:spcBef>
              </a:pPr>
              <a:t>35</a:t>
            </a:fld>
            <a:endParaRPr lang="en-US" altLang="en-US" sz="1200"/>
          </a:p>
        </p:txBody>
      </p:sp>
      <p:sp>
        <p:nvSpPr>
          <p:cNvPr id="11571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571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572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C63CF1C6-9BAF-456F-8431-995954A13515}" type="slidenum">
              <a:rPr lang="en-US" altLang="en-US"/>
              <a:pPr algn="r" eaLnBrk="1" hangingPunct="1">
                <a:spcBef>
                  <a:spcPct val="0"/>
                </a:spcBef>
              </a:pPr>
              <a:t>35</a:t>
            </a:fld>
            <a:endParaRPr lang="en-US" altLang="en-US"/>
          </a:p>
        </p:txBody>
      </p:sp>
      <p:sp>
        <p:nvSpPr>
          <p:cNvPr id="115721" name="Rectangle 2"/>
          <p:cNvSpPr>
            <a:spLocks noGrp="1" noRot="1" noChangeAspect="1" noChangeArrowheads="1" noTextEdit="1"/>
          </p:cNvSpPr>
          <p:nvPr>
            <p:ph type="sldImg"/>
          </p:nvPr>
        </p:nvSpPr>
        <p:spPr>
          <a:ln/>
        </p:spPr>
      </p:sp>
      <p:sp>
        <p:nvSpPr>
          <p:cNvPr id="11572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652137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67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67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67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6FAE0C75-7173-4131-BC30-64D8C7DAB61A}" type="slidenum">
              <a:rPr lang="en-US" altLang="en-US" sz="1200"/>
              <a:pPr>
                <a:spcBef>
                  <a:spcPct val="0"/>
                </a:spcBef>
              </a:pPr>
              <a:t>36</a:t>
            </a:fld>
            <a:endParaRPr lang="en-US" altLang="en-US" sz="1200"/>
          </a:p>
        </p:txBody>
      </p:sp>
      <p:sp>
        <p:nvSpPr>
          <p:cNvPr id="11674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674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674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1C60663D-E990-418F-BF1E-928EBBEDC08A}" type="slidenum">
              <a:rPr lang="en-US" altLang="en-US"/>
              <a:pPr algn="r" eaLnBrk="1" hangingPunct="1">
                <a:spcBef>
                  <a:spcPct val="0"/>
                </a:spcBef>
              </a:pPr>
              <a:t>36</a:t>
            </a:fld>
            <a:endParaRPr lang="en-US" altLang="en-US"/>
          </a:p>
        </p:txBody>
      </p:sp>
      <p:sp>
        <p:nvSpPr>
          <p:cNvPr id="116745" name="Rectangle 2"/>
          <p:cNvSpPr>
            <a:spLocks noGrp="1" noRot="1" noChangeAspect="1" noChangeArrowheads="1" noTextEdit="1"/>
          </p:cNvSpPr>
          <p:nvPr>
            <p:ph type="sldImg"/>
          </p:nvPr>
        </p:nvSpPr>
        <p:spPr>
          <a:xfrm>
            <a:off x="1155700" y="695325"/>
            <a:ext cx="4546600" cy="3409950"/>
          </a:xfrm>
          <a:ln/>
        </p:spPr>
      </p:sp>
      <p:sp>
        <p:nvSpPr>
          <p:cNvPr id="11674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362284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878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878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87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3EDD715-D313-4B96-AE8B-1980FF41A57D}" type="slidenum">
              <a:rPr lang="en-US" altLang="en-US" sz="1200"/>
              <a:pPr>
                <a:spcBef>
                  <a:spcPct val="0"/>
                </a:spcBef>
              </a:pPr>
              <a:t>37</a:t>
            </a:fld>
            <a:endParaRPr lang="en-US" altLang="en-US" sz="1200"/>
          </a:p>
        </p:txBody>
      </p:sp>
      <p:sp>
        <p:nvSpPr>
          <p:cNvPr id="11879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879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879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5058957-3539-4192-BE12-B5CD2DA6905F}" type="slidenum">
              <a:rPr lang="en-US" altLang="en-US"/>
              <a:pPr algn="r" eaLnBrk="1" hangingPunct="1">
                <a:spcBef>
                  <a:spcPct val="0"/>
                </a:spcBef>
              </a:pPr>
              <a:t>37</a:t>
            </a:fld>
            <a:endParaRPr lang="en-US" altLang="en-US"/>
          </a:p>
        </p:txBody>
      </p:sp>
      <p:sp>
        <p:nvSpPr>
          <p:cNvPr id="118793" name="Rectangle 2"/>
          <p:cNvSpPr>
            <a:spLocks noGrp="1" noRot="1" noChangeAspect="1" noChangeArrowheads="1" noTextEdit="1"/>
          </p:cNvSpPr>
          <p:nvPr>
            <p:ph type="sldImg"/>
          </p:nvPr>
        </p:nvSpPr>
        <p:spPr>
          <a:ln/>
        </p:spPr>
      </p:sp>
      <p:sp>
        <p:nvSpPr>
          <p:cNvPr id="11879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6328308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300230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1981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1981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198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823AD41-006A-4E53-A067-D2706746BD2C}" type="slidenum">
              <a:rPr lang="en-US" altLang="en-US" sz="1200"/>
              <a:pPr>
                <a:spcBef>
                  <a:spcPct val="0"/>
                </a:spcBef>
              </a:pPr>
              <a:t>39</a:t>
            </a:fld>
            <a:endParaRPr lang="en-US" altLang="en-US" sz="1200"/>
          </a:p>
        </p:txBody>
      </p:sp>
      <p:sp>
        <p:nvSpPr>
          <p:cNvPr id="11981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1981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1981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8F9BA906-F084-4AB1-A63D-247DDCABC5C2}" type="slidenum">
              <a:rPr lang="en-US" altLang="en-US"/>
              <a:pPr algn="r" eaLnBrk="1" hangingPunct="1">
                <a:spcBef>
                  <a:spcPct val="0"/>
                </a:spcBef>
              </a:pPr>
              <a:t>39</a:t>
            </a:fld>
            <a:endParaRPr lang="en-US" altLang="en-US"/>
          </a:p>
        </p:txBody>
      </p:sp>
      <p:sp>
        <p:nvSpPr>
          <p:cNvPr id="119817" name="Rectangle 2"/>
          <p:cNvSpPr>
            <a:spLocks noGrp="1" noRot="1" noChangeAspect="1" noChangeArrowheads="1" noTextEdit="1"/>
          </p:cNvSpPr>
          <p:nvPr>
            <p:ph type="sldImg"/>
          </p:nvPr>
        </p:nvSpPr>
        <p:spPr>
          <a:xfrm>
            <a:off x="1155700" y="695325"/>
            <a:ext cx="4546600" cy="3409950"/>
          </a:xfrm>
          <a:ln/>
        </p:spPr>
      </p:sp>
      <p:sp>
        <p:nvSpPr>
          <p:cNvPr id="11981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1875933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185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186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18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AC4EAAB2-1B46-45F6-8878-3AD41626F401}" type="slidenum">
              <a:rPr lang="en-US" altLang="en-US" sz="1200"/>
              <a:pPr>
                <a:spcBef>
                  <a:spcPct val="0"/>
                </a:spcBef>
              </a:pPr>
              <a:t>40</a:t>
            </a:fld>
            <a:endParaRPr lang="en-US" altLang="en-US" sz="1200"/>
          </a:p>
        </p:txBody>
      </p:sp>
      <p:sp>
        <p:nvSpPr>
          <p:cNvPr id="12186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186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186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BAED850-DA17-42EF-922D-0F281DBB994B}" type="slidenum">
              <a:rPr lang="en-US" altLang="en-US"/>
              <a:pPr algn="r" eaLnBrk="1" hangingPunct="1">
                <a:spcBef>
                  <a:spcPct val="0"/>
                </a:spcBef>
              </a:pPr>
              <a:t>40</a:t>
            </a:fld>
            <a:endParaRPr lang="en-US" altLang="en-US"/>
          </a:p>
        </p:txBody>
      </p:sp>
      <p:sp>
        <p:nvSpPr>
          <p:cNvPr id="121865" name="Rectangle 2"/>
          <p:cNvSpPr>
            <a:spLocks noGrp="1" noRot="1" noChangeAspect="1" noChangeArrowheads="1" noTextEdit="1"/>
          </p:cNvSpPr>
          <p:nvPr>
            <p:ph type="sldImg"/>
          </p:nvPr>
        </p:nvSpPr>
        <p:spPr>
          <a:xfrm>
            <a:off x="1155700" y="695325"/>
            <a:ext cx="4546600" cy="3409950"/>
          </a:xfrm>
          <a:ln/>
        </p:spPr>
      </p:sp>
      <p:sp>
        <p:nvSpPr>
          <p:cNvPr id="12186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2770440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49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49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49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11CB44D7-D8AB-46FA-A43F-579D3A0390CC}" type="slidenum">
              <a:rPr lang="en-US" altLang="en-US" sz="1200"/>
              <a:pPr>
                <a:spcBef>
                  <a:spcPct val="0"/>
                </a:spcBef>
              </a:pPr>
              <a:t>5</a:t>
            </a:fld>
            <a:endParaRPr lang="en-US" altLang="en-US" sz="1200"/>
          </a:p>
        </p:txBody>
      </p:sp>
      <p:sp>
        <p:nvSpPr>
          <p:cNvPr id="8499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499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500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D9A7DA2-C312-401B-9C64-904E6F6295E8}" type="slidenum">
              <a:rPr lang="en-US" altLang="en-US"/>
              <a:pPr algn="r" eaLnBrk="1" hangingPunct="1">
                <a:spcBef>
                  <a:spcPct val="0"/>
                </a:spcBef>
              </a:pPr>
              <a:t>5</a:t>
            </a:fld>
            <a:endParaRPr lang="en-US" altLang="en-US"/>
          </a:p>
        </p:txBody>
      </p:sp>
      <p:sp>
        <p:nvSpPr>
          <p:cNvPr id="85001" name="Rectangle 2"/>
          <p:cNvSpPr>
            <a:spLocks noGrp="1" noRot="1" noChangeAspect="1" noChangeArrowheads="1" noTextEdit="1"/>
          </p:cNvSpPr>
          <p:nvPr>
            <p:ph type="sldImg"/>
          </p:nvPr>
        </p:nvSpPr>
        <p:spPr>
          <a:ln/>
        </p:spPr>
      </p:sp>
      <p:sp>
        <p:nvSpPr>
          <p:cNvPr id="850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In New Jersey the Department</a:t>
            </a:r>
            <a:r>
              <a:rPr lang="en-US" altLang="en-US" baseline="0" dirty="0"/>
              <a:t> of Community Affairs control and regulates Construction code enforcement and fire prevention activities.</a:t>
            </a:r>
          </a:p>
          <a:p>
            <a:pPr eaLnBrk="1" hangingPunct="1"/>
            <a:endParaRPr lang="en-US" altLang="en-US" baseline="0" dirty="0"/>
          </a:p>
          <a:p>
            <a:pPr eaLnBrk="1" hangingPunct="1"/>
            <a:r>
              <a:rPr lang="en-US" altLang="en-US" baseline="0" dirty="0"/>
              <a:t>DCA Has two divisions  served by a Commissioner</a:t>
            </a:r>
          </a:p>
          <a:p>
            <a:pPr eaLnBrk="1" hangingPunct="1"/>
            <a:r>
              <a:rPr lang="en-US" altLang="en-US" baseline="0" dirty="0"/>
              <a:t>  Division of Code &amp; Standards  (UCC)</a:t>
            </a:r>
          </a:p>
          <a:p>
            <a:pPr eaLnBrk="1" hangingPunct="1"/>
            <a:r>
              <a:rPr lang="en-US" altLang="en-US" baseline="0" dirty="0"/>
              <a:t>  Division of Fire Safety (UFC)</a:t>
            </a:r>
            <a:endParaRPr lang="en-US" altLang="en-US" dirty="0"/>
          </a:p>
        </p:txBody>
      </p:sp>
    </p:spTree>
    <p:extLst>
      <p:ext uri="{BB962C8B-B14F-4D97-AF65-F5344CB8AC3E}">
        <p14:creationId xmlns:p14="http://schemas.microsoft.com/office/powerpoint/2010/main" val="2279214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288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288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28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33DF1ED4-8506-40B0-8381-145D36DC5608}" type="slidenum">
              <a:rPr lang="en-US" altLang="en-US" sz="1200"/>
              <a:pPr>
                <a:spcBef>
                  <a:spcPct val="0"/>
                </a:spcBef>
              </a:pPr>
              <a:t>41</a:t>
            </a:fld>
            <a:endParaRPr lang="en-US" altLang="en-US" sz="1200"/>
          </a:p>
        </p:txBody>
      </p:sp>
      <p:sp>
        <p:nvSpPr>
          <p:cNvPr id="12288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288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288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0D1AE85-E2FB-43C4-8E17-9CB48BE2F717}" type="slidenum">
              <a:rPr lang="en-US" altLang="en-US"/>
              <a:pPr algn="r" eaLnBrk="1" hangingPunct="1">
                <a:spcBef>
                  <a:spcPct val="0"/>
                </a:spcBef>
              </a:pPr>
              <a:t>41</a:t>
            </a:fld>
            <a:endParaRPr lang="en-US" altLang="en-US"/>
          </a:p>
        </p:txBody>
      </p:sp>
      <p:sp>
        <p:nvSpPr>
          <p:cNvPr id="122889" name="Rectangle 2"/>
          <p:cNvSpPr>
            <a:spLocks noGrp="1" noRot="1" noChangeAspect="1" noChangeArrowheads="1" noTextEdit="1"/>
          </p:cNvSpPr>
          <p:nvPr>
            <p:ph type="sldImg"/>
          </p:nvPr>
        </p:nvSpPr>
        <p:spPr>
          <a:ln/>
        </p:spPr>
      </p:sp>
      <p:sp>
        <p:nvSpPr>
          <p:cNvPr id="12289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Discuss Use groups H-1 thru H-5 individually</a:t>
            </a:r>
          </a:p>
        </p:txBody>
      </p:sp>
    </p:spTree>
    <p:extLst>
      <p:ext uri="{BB962C8B-B14F-4D97-AF65-F5344CB8AC3E}">
        <p14:creationId xmlns:p14="http://schemas.microsoft.com/office/powerpoint/2010/main" val="25406752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390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390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39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0F122FB1-A534-4D84-B182-2588BF9E5EAF}" type="slidenum">
              <a:rPr lang="en-US" altLang="en-US" sz="1200"/>
              <a:pPr>
                <a:spcBef>
                  <a:spcPct val="0"/>
                </a:spcBef>
              </a:pPr>
              <a:t>42</a:t>
            </a:fld>
            <a:endParaRPr lang="en-US" altLang="en-US" sz="1200"/>
          </a:p>
        </p:txBody>
      </p:sp>
      <p:sp>
        <p:nvSpPr>
          <p:cNvPr id="12391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391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391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299498F-8763-41FA-AADD-FC610743C793}" type="slidenum">
              <a:rPr lang="en-US" altLang="en-US"/>
              <a:pPr algn="r" eaLnBrk="1" hangingPunct="1">
                <a:spcBef>
                  <a:spcPct val="0"/>
                </a:spcBef>
              </a:pPr>
              <a:t>42</a:t>
            </a:fld>
            <a:endParaRPr lang="en-US" altLang="en-US"/>
          </a:p>
        </p:txBody>
      </p:sp>
      <p:sp>
        <p:nvSpPr>
          <p:cNvPr id="123913" name="Rectangle 2"/>
          <p:cNvSpPr>
            <a:spLocks noGrp="1" noRot="1" noChangeAspect="1" noChangeArrowheads="1" noTextEdit="1"/>
          </p:cNvSpPr>
          <p:nvPr>
            <p:ph type="sldImg"/>
          </p:nvPr>
        </p:nvSpPr>
        <p:spPr>
          <a:xfrm>
            <a:off x="1155700" y="695325"/>
            <a:ext cx="4546600" cy="3409950"/>
          </a:xfrm>
          <a:ln/>
        </p:spPr>
      </p:sp>
      <p:sp>
        <p:nvSpPr>
          <p:cNvPr id="12391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16797213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493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493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49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2EB01BFC-72D8-4A83-B609-63DA4D714668}" type="slidenum">
              <a:rPr lang="en-US" altLang="en-US" sz="1200"/>
              <a:pPr>
                <a:spcBef>
                  <a:spcPct val="0"/>
                </a:spcBef>
              </a:pPr>
              <a:t>43</a:t>
            </a:fld>
            <a:endParaRPr lang="en-US" altLang="en-US" sz="1200"/>
          </a:p>
        </p:txBody>
      </p:sp>
      <p:sp>
        <p:nvSpPr>
          <p:cNvPr id="12493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493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493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F0BEA764-F839-42F7-820D-F8E6BF93EA40}" type="slidenum">
              <a:rPr lang="en-US" altLang="en-US"/>
              <a:pPr algn="r" eaLnBrk="1" hangingPunct="1">
                <a:spcBef>
                  <a:spcPct val="0"/>
                </a:spcBef>
              </a:pPr>
              <a:t>43</a:t>
            </a:fld>
            <a:endParaRPr lang="en-US" altLang="en-US"/>
          </a:p>
        </p:txBody>
      </p:sp>
      <p:sp>
        <p:nvSpPr>
          <p:cNvPr id="124937" name="Rectangle 2"/>
          <p:cNvSpPr>
            <a:spLocks noGrp="1" noRot="1" noChangeAspect="1" noChangeArrowheads="1" noTextEdit="1"/>
          </p:cNvSpPr>
          <p:nvPr>
            <p:ph type="sldImg"/>
          </p:nvPr>
        </p:nvSpPr>
        <p:spPr>
          <a:ln/>
        </p:spPr>
      </p:sp>
      <p:sp>
        <p:nvSpPr>
          <p:cNvPr id="12493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814128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595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595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59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C2DD8881-6C3B-4747-B77B-D6E0A76D82A7}" type="slidenum">
              <a:rPr lang="en-US" altLang="en-US" sz="1200"/>
              <a:pPr>
                <a:spcBef>
                  <a:spcPct val="0"/>
                </a:spcBef>
              </a:pPr>
              <a:t>44</a:t>
            </a:fld>
            <a:endParaRPr lang="en-US" altLang="en-US" sz="1200"/>
          </a:p>
        </p:txBody>
      </p:sp>
      <p:sp>
        <p:nvSpPr>
          <p:cNvPr id="12595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595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596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6293BB0-8EAC-478C-8D5D-FE13DCD31B43}" type="slidenum">
              <a:rPr lang="en-US" altLang="en-US"/>
              <a:pPr algn="r" eaLnBrk="1" hangingPunct="1">
                <a:spcBef>
                  <a:spcPct val="0"/>
                </a:spcBef>
              </a:pPr>
              <a:t>44</a:t>
            </a:fld>
            <a:endParaRPr lang="en-US" altLang="en-US"/>
          </a:p>
        </p:txBody>
      </p:sp>
      <p:sp>
        <p:nvSpPr>
          <p:cNvPr id="125961" name="Rectangle 2"/>
          <p:cNvSpPr>
            <a:spLocks noGrp="1" noRot="1" noChangeAspect="1" noChangeArrowheads="1" noTextEdit="1"/>
          </p:cNvSpPr>
          <p:nvPr>
            <p:ph type="sldImg"/>
          </p:nvPr>
        </p:nvSpPr>
        <p:spPr>
          <a:xfrm>
            <a:off x="1155700" y="695325"/>
            <a:ext cx="4546600" cy="3409950"/>
          </a:xfrm>
          <a:ln/>
        </p:spPr>
      </p:sp>
      <p:sp>
        <p:nvSpPr>
          <p:cNvPr id="125962"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40847796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800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800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80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32A1DE2E-0167-47A8-8F51-145DAFAB5B23}" type="slidenum">
              <a:rPr lang="en-US" altLang="en-US" sz="1200"/>
              <a:pPr>
                <a:spcBef>
                  <a:spcPct val="0"/>
                </a:spcBef>
              </a:pPr>
              <a:t>45</a:t>
            </a:fld>
            <a:endParaRPr lang="en-US" altLang="en-US" sz="1200"/>
          </a:p>
        </p:txBody>
      </p:sp>
      <p:sp>
        <p:nvSpPr>
          <p:cNvPr id="12800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800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800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2141219-0003-4210-89CB-ADCC02E17F30}" type="slidenum">
              <a:rPr lang="en-US" altLang="en-US"/>
              <a:pPr algn="r" eaLnBrk="1" hangingPunct="1">
                <a:spcBef>
                  <a:spcPct val="0"/>
                </a:spcBef>
              </a:pPr>
              <a:t>45</a:t>
            </a:fld>
            <a:endParaRPr lang="en-US" altLang="en-US"/>
          </a:p>
        </p:txBody>
      </p:sp>
      <p:sp>
        <p:nvSpPr>
          <p:cNvPr id="128009" name="Rectangle 2"/>
          <p:cNvSpPr>
            <a:spLocks noGrp="1" noRot="1" noChangeAspect="1" noChangeArrowheads="1" noTextEdit="1"/>
          </p:cNvSpPr>
          <p:nvPr>
            <p:ph type="sldImg"/>
          </p:nvPr>
        </p:nvSpPr>
        <p:spPr>
          <a:ln/>
        </p:spPr>
      </p:sp>
      <p:sp>
        <p:nvSpPr>
          <p:cNvPr id="12801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238283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2902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2902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290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53F67255-3156-4ECA-941A-DC903871EAC8}" type="slidenum">
              <a:rPr lang="en-US" altLang="en-US" sz="1200"/>
              <a:pPr>
                <a:spcBef>
                  <a:spcPct val="0"/>
                </a:spcBef>
              </a:pPr>
              <a:t>47</a:t>
            </a:fld>
            <a:endParaRPr lang="en-US" altLang="en-US" sz="1200"/>
          </a:p>
        </p:txBody>
      </p:sp>
      <p:sp>
        <p:nvSpPr>
          <p:cNvPr id="12903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2903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2903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2CA950D-A844-4BB1-B835-1CE9208F24ED}" type="slidenum">
              <a:rPr lang="en-US" altLang="en-US"/>
              <a:pPr algn="r" eaLnBrk="1" hangingPunct="1">
                <a:spcBef>
                  <a:spcPct val="0"/>
                </a:spcBef>
              </a:pPr>
              <a:t>47</a:t>
            </a:fld>
            <a:endParaRPr lang="en-US" altLang="en-US"/>
          </a:p>
        </p:txBody>
      </p:sp>
      <p:sp>
        <p:nvSpPr>
          <p:cNvPr id="129033" name="Rectangle 2"/>
          <p:cNvSpPr>
            <a:spLocks noGrp="1" noRot="1" noChangeAspect="1" noChangeArrowheads="1" noTextEdit="1"/>
          </p:cNvSpPr>
          <p:nvPr>
            <p:ph type="sldImg"/>
          </p:nvPr>
        </p:nvSpPr>
        <p:spPr>
          <a:ln/>
        </p:spPr>
      </p:sp>
      <p:sp>
        <p:nvSpPr>
          <p:cNvPr id="12903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337146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005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005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00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9049A6A0-1FA7-45E1-BE33-D515EE2B7F4D}" type="slidenum">
              <a:rPr lang="en-US" altLang="en-US" sz="1200"/>
              <a:pPr>
                <a:spcBef>
                  <a:spcPct val="0"/>
                </a:spcBef>
              </a:pPr>
              <a:t>48</a:t>
            </a:fld>
            <a:endParaRPr lang="en-US" altLang="en-US" sz="1200"/>
          </a:p>
        </p:txBody>
      </p:sp>
      <p:sp>
        <p:nvSpPr>
          <p:cNvPr id="13005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005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005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935A194-237E-4E4B-9141-4A810F414244}" type="slidenum">
              <a:rPr lang="en-US" altLang="en-US"/>
              <a:pPr algn="r" eaLnBrk="1" hangingPunct="1">
                <a:spcBef>
                  <a:spcPct val="0"/>
                </a:spcBef>
              </a:pPr>
              <a:t>48</a:t>
            </a:fld>
            <a:endParaRPr lang="en-US" altLang="en-US"/>
          </a:p>
        </p:txBody>
      </p:sp>
      <p:sp>
        <p:nvSpPr>
          <p:cNvPr id="130057" name="Rectangle 2"/>
          <p:cNvSpPr>
            <a:spLocks noGrp="1" noRot="1" noChangeAspect="1" noChangeArrowheads="1" noTextEdit="1"/>
          </p:cNvSpPr>
          <p:nvPr>
            <p:ph type="sldImg"/>
          </p:nvPr>
        </p:nvSpPr>
        <p:spPr>
          <a:xfrm>
            <a:off x="1155700" y="695325"/>
            <a:ext cx="4546600" cy="3409950"/>
          </a:xfrm>
          <a:ln/>
        </p:spPr>
      </p:sp>
      <p:sp>
        <p:nvSpPr>
          <p:cNvPr id="13005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125095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107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107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10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7182F947-8038-45A1-A5FC-BFE034822A4B}" type="slidenum">
              <a:rPr lang="en-US" altLang="en-US" sz="1200"/>
              <a:pPr>
                <a:spcBef>
                  <a:spcPct val="0"/>
                </a:spcBef>
              </a:pPr>
              <a:t>49</a:t>
            </a:fld>
            <a:endParaRPr lang="en-US" altLang="en-US" sz="1200"/>
          </a:p>
        </p:txBody>
      </p:sp>
      <p:sp>
        <p:nvSpPr>
          <p:cNvPr id="13107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107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108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A32C4FC-D354-4580-8986-2F06BE2B41D6}" type="slidenum">
              <a:rPr lang="en-US" altLang="en-US"/>
              <a:pPr algn="r" eaLnBrk="1" hangingPunct="1">
                <a:spcBef>
                  <a:spcPct val="0"/>
                </a:spcBef>
              </a:pPr>
              <a:t>49</a:t>
            </a:fld>
            <a:endParaRPr lang="en-US" altLang="en-US"/>
          </a:p>
        </p:txBody>
      </p:sp>
      <p:sp>
        <p:nvSpPr>
          <p:cNvPr id="131081" name="Rectangle 2"/>
          <p:cNvSpPr>
            <a:spLocks noGrp="1" noRot="1" noChangeAspect="1" noChangeArrowheads="1" noTextEdit="1"/>
          </p:cNvSpPr>
          <p:nvPr>
            <p:ph type="sldImg"/>
          </p:nvPr>
        </p:nvSpPr>
        <p:spPr>
          <a:xfrm>
            <a:off x="1155700" y="695325"/>
            <a:ext cx="4546600" cy="3409950"/>
          </a:xfrm>
          <a:ln/>
        </p:spPr>
      </p:sp>
      <p:sp>
        <p:nvSpPr>
          <p:cNvPr id="131082"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34101822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20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21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21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F8FEAA7-1186-4AFC-AEAE-9D638A250CD4}" type="slidenum">
              <a:rPr lang="en-US" altLang="en-US" sz="1200"/>
              <a:pPr>
                <a:spcBef>
                  <a:spcPct val="0"/>
                </a:spcBef>
              </a:pPr>
              <a:t>50</a:t>
            </a:fld>
            <a:endParaRPr lang="en-US" altLang="en-US" sz="1200"/>
          </a:p>
        </p:txBody>
      </p:sp>
      <p:sp>
        <p:nvSpPr>
          <p:cNvPr id="13210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210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210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069CBB5-FE4B-432A-888E-B0319FFE3344}" type="slidenum">
              <a:rPr lang="en-US" altLang="en-US"/>
              <a:pPr algn="r" eaLnBrk="1" hangingPunct="1">
                <a:spcBef>
                  <a:spcPct val="0"/>
                </a:spcBef>
              </a:pPr>
              <a:t>50</a:t>
            </a:fld>
            <a:endParaRPr lang="en-US" altLang="en-US"/>
          </a:p>
        </p:txBody>
      </p:sp>
      <p:sp>
        <p:nvSpPr>
          <p:cNvPr id="132105" name="Rectangle 2"/>
          <p:cNvSpPr>
            <a:spLocks noGrp="1" noRot="1" noChangeAspect="1" noChangeArrowheads="1" noTextEdit="1"/>
          </p:cNvSpPr>
          <p:nvPr>
            <p:ph type="sldImg"/>
          </p:nvPr>
        </p:nvSpPr>
        <p:spPr>
          <a:ln/>
        </p:spPr>
      </p:sp>
      <p:sp>
        <p:nvSpPr>
          <p:cNvPr id="1321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31448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20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21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21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F8FEAA7-1186-4AFC-AEAE-9D638A250CD4}" type="slidenum">
              <a:rPr lang="en-US" altLang="en-US" sz="1200"/>
              <a:pPr>
                <a:spcBef>
                  <a:spcPct val="0"/>
                </a:spcBef>
              </a:pPr>
              <a:t>51</a:t>
            </a:fld>
            <a:endParaRPr lang="en-US" altLang="en-US" sz="1200"/>
          </a:p>
        </p:txBody>
      </p:sp>
      <p:sp>
        <p:nvSpPr>
          <p:cNvPr id="13210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210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210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069CBB5-FE4B-432A-888E-B0319FFE3344}" type="slidenum">
              <a:rPr lang="en-US" altLang="en-US"/>
              <a:pPr algn="r" eaLnBrk="1" hangingPunct="1">
                <a:spcBef>
                  <a:spcPct val="0"/>
                </a:spcBef>
              </a:pPr>
              <a:t>51</a:t>
            </a:fld>
            <a:endParaRPr lang="en-US" altLang="en-US"/>
          </a:p>
        </p:txBody>
      </p:sp>
      <p:sp>
        <p:nvSpPr>
          <p:cNvPr id="132105" name="Rectangle 2"/>
          <p:cNvSpPr>
            <a:spLocks noGrp="1" noRot="1" noChangeAspect="1" noChangeArrowheads="1" noTextEdit="1"/>
          </p:cNvSpPr>
          <p:nvPr>
            <p:ph type="sldImg"/>
          </p:nvPr>
        </p:nvSpPr>
        <p:spPr>
          <a:ln/>
        </p:spPr>
      </p:sp>
      <p:sp>
        <p:nvSpPr>
          <p:cNvPr id="1321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32385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601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60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60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29D49FE3-2C75-4BBE-B360-A673551E85BC}" type="slidenum">
              <a:rPr lang="en-US" altLang="en-US" sz="1200"/>
              <a:pPr>
                <a:spcBef>
                  <a:spcPct val="0"/>
                </a:spcBef>
              </a:pPr>
              <a:t>6</a:t>
            </a:fld>
            <a:endParaRPr lang="en-US" altLang="en-US" sz="1200"/>
          </a:p>
        </p:txBody>
      </p:sp>
      <p:sp>
        <p:nvSpPr>
          <p:cNvPr id="8602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602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602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91025445-10EB-4D03-9B90-737AFE5B31C7}" type="slidenum">
              <a:rPr lang="en-US" altLang="en-US"/>
              <a:pPr algn="r" eaLnBrk="1" hangingPunct="1">
                <a:spcBef>
                  <a:spcPct val="0"/>
                </a:spcBef>
              </a:pPr>
              <a:t>6</a:t>
            </a:fld>
            <a:endParaRPr lang="en-US" altLang="en-US"/>
          </a:p>
        </p:txBody>
      </p:sp>
      <p:sp>
        <p:nvSpPr>
          <p:cNvPr id="86025" name="Rectangle 2"/>
          <p:cNvSpPr>
            <a:spLocks noGrp="1" noRot="1" noChangeAspect="1" noChangeArrowheads="1" noTextEdit="1"/>
          </p:cNvSpPr>
          <p:nvPr>
            <p:ph type="sldImg"/>
          </p:nvPr>
        </p:nvSpPr>
        <p:spPr>
          <a:ln/>
        </p:spPr>
      </p:sp>
      <p:sp>
        <p:nvSpPr>
          <p:cNvPr id="8602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All buildings and</a:t>
            </a:r>
            <a:r>
              <a:rPr lang="en-US" altLang="en-US" baseline="0" dirty="0"/>
              <a:t> structures need to be classified as to it actual use.  The classification set the stage for how the buildings or structures will reviewed in accordance with code requirements.</a:t>
            </a:r>
          </a:p>
          <a:p>
            <a:pPr eaLnBrk="1" hangingPunct="1"/>
            <a:endParaRPr lang="en-US" altLang="en-US" baseline="0" dirty="0"/>
          </a:p>
          <a:p>
            <a:pPr eaLnBrk="1" hangingPunct="1"/>
            <a:r>
              <a:rPr lang="en-US" altLang="en-US" baseline="0" dirty="0"/>
              <a:t>Instructor may address how in their area, local or county planning is conducted.  </a:t>
            </a:r>
            <a:endParaRPr lang="en-US" altLang="en-US" dirty="0"/>
          </a:p>
        </p:txBody>
      </p:sp>
    </p:spTree>
    <p:extLst>
      <p:ext uri="{BB962C8B-B14F-4D97-AF65-F5344CB8AC3E}">
        <p14:creationId xmlns:p14="http://schemas.microsoft.com/office/powerpoint/2010/main" val="12672435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517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517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51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544BE746-13CF-40DD-BB5D-0FAF1D0D34B3}" type="slidenum">
              <a:rPr lang="en-US" altLang="en-US" sz="1200"/>
              <a:pPr>
                <a:spcBef>
                  <a:spcPct val="0"/>
                </a:spcBef>
              </a:pPr>
              <a:t>52</a:t>
            </a:fld>
            <a:endParaRPr lang="en-US" altLang="en-US" sz="1200"/>
          </a:p>
        </p:txBody>
      </p:sp>
      <p:sp>
        <p:nvSpPr>
          <p:cNvPr id="13517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517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517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EF7D909-0CFA-458A-878E-CBEC3C3DB84F}" type="slidenum">
              <a:rPr lang="en-US" altLang="en-US"/>
              <a:pPr algn="r" eaLnBrk="1" hangingPunct="1">
                <a:spcBef>
                  <a:spcPct val="0"/>
                </a:spcBef>
              </a:pPr>
              <a:t>52</a:t>
            </a:fld>
            <a:endParaRPr lang="en-US" altLang="en-US"/>
          </a:p>
        </p:txBody>
      </p:sp>
      <p:sp>
        <p:nvSpPr>
          <p:cNvPr id="135177" name="Rectangle 2"/>
          <p:cNvSpPr>
            <a:spLocks noGrp="1" noRot="1" noChangeAspect="1" noChangeArrowheads="1" noTextEdit="1"/>
          </p:cNvSpPr>
          <p:nvPr>
            <p:ph type="sldImg"/>
          </p:nvPr>
        </p:nvSpPr>
        <p:spPr>
          <a:xfrm>
            <a:off x="1155700" y="695325"/>
            <a:ext cx="4546600" cy="3409950"/>
          </a:xfrm>
          <a:ln/>
        </p:spPr>
      </p:sp>
      <p:sp>
        <p:nvSpPr>
          <p:cNvPr id="13517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32914498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312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31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31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DEF4905D-B08E-4B90-9485-4CE405D8E5B2}" type="slidenum">
              <a:rPr lang="en-US" altLang="en-US" sz="1200"/>
              <a:pPr>
                <a:spcBef>
                  <a:spcPct val="0"/>
                </a:spcBef>
              </a:pPr>
              <a:t>53</a:t>
            </a:fld>
            <a:endParaRPr lang="en-US" altLang="en-US" sz="1200"/>
          </a:p>
        </p:txBody>
      </p:sp>
      <p:sp>
        <p:nvSpPr>
          <p:cNvPr id="13312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312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312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41538396-EAB2-4270-839D-36A907144E07}" type="slidenum">
              <a:rPr lang="en-US" altLang="en-US"/>
              <a:pPr algn="r" eaLnBrk="1" hangingPunct="1">
                <a:spcBef>
                  <a:spcPct val="0"/>
                </a:spcBef>
              </a:pPr>
              <a:t>53</a:t>
            </a:fld>
            <a:endParaRPr lang="en-US" altLang="en-US"/>
          </a:p>
        </p:txBody>
      </p:sp>
      <p:sp>
        <p:nvSpPr>
          <p:cNvPr id="133129" name="Rectangle 2"/>
          <p:cNvSpPr>
            <a:spLocks noGrp="1" noRot="1" noChangeAspect="1" noChangeArrowheads="1" noTextEdit="1"/>
          </p:cNvSpPr>
          <p:nvPr>
            <p:ph type="sldImg"/>
          </p:nvPr>
        </p:nvSpPr>
        <p:spPr>
          <a:ln/>
        </p:spPr>
      </p:sp>
      <p:sp>
        <p:nvSpPr>
          <p:cNvPr id="13313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620230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82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82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82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FE40790-A56B-4347-A231-335C626304C7}" type="slidenum">
              <a:rPr lang="en-US" altLang="en-US" sz="1200"/>
              <a:pPr>
                <a:spcBef>
                  <a:spcPct val="0"/>
                </a:spcBef>
              </a:pPr>
              <a:t>54</a:t>
            </a:fld>
            <a:endParaRPr lang="en-US" altLang="en-US" sz="1200"/>
          </a:p>
        </p:txBody>
      </p:sp>
      <p:sp>
        <p:nvSpPr>
          <p:cNvPr id="13824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824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824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CFA8DBC6-5A8D-4F42-A1CB-B3A0C0A2D5A6}" type="slidenum">
              <a:rPr lang="en-US" altLang="en-US"/>
              <a:pPr algn="r" eaLnBrk="1" hangingPunct="1">
                <a:spcBef>
                  <a:spcPct val="0"/>
                </a:spcBef>
              </a:pPr>
              <a:t>54</a:t>
            </a:fld>
            <a:endParaRPr lang="en-US" altLang="en-US"/>
          </a:p>
        </p:txBody>
      </p:sp>
      <p:sp>
        <p:nvSpPr>
          <p:cNvPr id="138249" name="Rectangle 2"/>
          <p:cNvSpPr>
            <a:spLocks noGrp="1" noRot="1" noChangeAspect="1" noChangeArrowheads="1" noTextEdit="1"/>
          </p:cNvSpPr>
          <p:nvPr>
            <p:ph type="sldImg"/>
          </p:nvPr>
        </p:nvSpPr>
        <p:spPr>
          <a:xfrm>
            <a:off x="1155700" y="695325"/>
            <a:ext cx="4546600" cy="3409950"/>
          </a:xfrm>
          <a:ln/>
        </p:spPr>
      </p:sp>
      <p:sp>
        <p:nvSpPr>
          <p:cNvPr id="138250"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5421240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619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61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61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DB854ED-73B9-4CF9-B84C-E5E8B54D568A}" type="slidenum">
              <a:rPr lang="en-US" altLang="en-US" sz="1200"/>
              <a:pPr>
                <a:spcBef>
                  <a:spcPct val="0"/>
                </a:spcBef>
              </a:pPr>
              <a:t>55</a:t>
            </a:fld>
            <a:endParaRPr lang="en-US" altLang="en-US" sz="1200"/>
          </a:p>
        </p:txBody>
      </p:sp>
      <p:sp>
        <p:nvSpPr>
          <p:cNvPr id="13619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619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620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95895BD5-7F50-433B-BBF9-FD53DBB9A2A6}" type="slidenum">
              <a:rPr lang="en-US" altLang="en-US"/>
              <a:pPr algn="r" eaLnBrk="1" hangingPunct="1">
                <a:spcBef>
                  <a:spcPct val="0"/>
                </a:spcBef>
              </a:pPr>
              <a:t>55</a:t>
            </a:fld>
            <a:endParaRPr lang="en-US" altLang="en-US"/>
          </a:p>
        </p:txBody>
      </p:sp>
      <p:sp>
        <p:nvSpPr>
          <p:cNvPr id="136201" name="Rectangle 2"/>
          <p:cNvSpPr>
            <a:spLocks noGrp="1" noRot="1" noChangeAspect="1" noChangeArrowheads="1" noTextEdit="1"/>
          </p:cNvSpPr>
          <p:nvPr>
            <p:ph type="sldImg"/>
          </p:nvPr>
        </p:nvSpPr>
        <p:spPr>
          <a:ln/>
        </p:spPr>
      </p:sp>
      <p:sp>
        <p:nvSpPr>
          <p:cNvPr id="1362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2226845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392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392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392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28BDF5BE-33D4-46A7-9DBF-03F01DAC098B}" type="slidenum">
              <a:rPr lang="en-US" altLang="en-US" sz="1200"/>
              <a:pPr>
                <a:spcBef>
                  <a:spcPct val="0"/>
                </a:spcBef>
              </a:pPr>
              <a:t>56</a:t>
            </a:fld>
            <a:endParaRPr lang="en-US" altLang="en-US" sz="1200"/>
          </a:p>
        </p:txBody>
      </p:sp>
      <p:sp>
        <p:nvSpPr>
          <p:cNvPr id="13927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3927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3927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8FB4346A-F87A-4ECE-84BB-0424C7356660}" type="slidenum">
              <a:rPr lang="en-US" altLang="en-US"/>
              <a:pPr algn="r" eaLnBrk="1" hangingPunct="1">
                <a:spcBef>
                  <a:spcPct val="0"/>
                </a:spcBef>
              </a:pPr>
              <a:t>56</a:t>
            </a:fld>
            <a:endParaRPr lang="en-US" altLang="en-US"/>
          </a:p>
        </p:txBody>
      </p:sp>
      <p:sp>
        <p:nvSpPr>
          <p:cNvPr id="139273" name="Rectangle 2"/>
          <p:cNvSpPr>
            <a:spLocks noGrp="1" noRot="1" noChangeAspect="1" noChangeArrowheads="1" noTextEdit="1"/>
          </p:cNvSpPr>
          <p:nvPr>
            <p:ph type="sldImg"/>
          </p:nvPr>
        </p:nvSpPr>
        <p:spPr>
          <a:xfrm>
            <a:off x="1155700" y="695325"/>
            <a:ext cx="4546600" cy="3409950"/>
          </a:xfrm>
          <a:ln/>
        </p:spPr>
      </p:sp>
      <p:sp>
        <p:nvSpPr>
          <p:cNvPr id="13927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23057027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029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029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02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49958D6F-A83E-414B-8F11-C567971B433E}" type="slidenum">
              <a:rPr lang="en-US" altLang="en-US" sz="1200"/>
              <a:pPr>
                <a:spcBef>
                  <a:spcPct val="0"/>
                </a:spcBef>
              </a:pPr>
              <a:t>57</a:t>
            </a:fld>
            <a:endParaRPr lang="en-US" altLang="en-US" sz="1200"/>
          </a:p>
        </p:txBody>
      </p:sp>
      <p:sp>
        <p:nvSpPr>
          <p:cNvPr id="14029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029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029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53BE82A-5111-481B-AB44-8A828B5B76D9}" type="slidenum">
              <a:rPr lang="en-US" altLang="en-US"/>
              <a:pPr algn="r" eaLnBrk="1" hangingPunct="1">
                <a:spcBef>
                  <a:spcPct val="0"/>
                </a:spcBef>
              </a:pPr>
              <a:t>57</a:t>
            </a:fld>
            <a:endParaRPr lang="en-US" altLang="en-US"/>
          </a:p>
        </p:txBody>
      </p:sp>
      <p:sp>
        <p:nvSpPr>
          <p:cNvPr id="140297" name="Rectangle 2"/>
          <p:cNvSpPr>
            <a:spLocks noGrp="1" noRot="1" noChangeAspect="1" noChangeArrowheads="1" noTextEdit="1"/>
          </p:cNvSpPr>
          <p:nvPr>
            <p:ph type="sldImg"/>
          </p:nvPr>
        </p:nvSpPr>
        <p:spPr>
          <a:xfrm>
            <a:off x="1155700" y="695325"/>
            <a:ext cx="4546600" cy="3409950"/>
          </a:xfrm>
          <a:ln/>
        </p:spPr>
      </p:sp>
      <p:sp>
        <p:nvSpPr>
          <p:cNvPr id="14029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6775086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13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13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13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722EA8D8-6E5D-49AD-965D-0012EA77260D}" type="slidenum">
              <a:rPr lang="en-US" altLang="en-US" sz="1200"/>
              <a:pPr>
                <a:spcBef>
                  <a:spcPct val="0"/>
                </a:spcBef>
              </a:pPr>
              <a:t>58</a:t>
            </a:fld>
            <a:endParaRPr lang="en-US" altLang="en-US" sz="1200"/>
          </a:p>
        </p:txBody>
      </p:sp>
      <p:sp>
        <p:nvSpPr>
          <p:cNvPr id="14131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131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132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92005F0C-43F0-4455-B737-03054487954E}" type="slidenum">
              <a:rPr lang="en-US" altLang="en-US"/>
              <a:pPr algn="r" eaLnBrk="1" hangingPunct="1">
                <a:spcBef>
                  <a:spcPct val="0"/>
                </a:spcBef>
              </a:pPr>
              <a:t>58</a:t>
            </a:fld>
            <a:endParaRPr lang="en-US" altLang="en-US"/>
          </a:p>
        </p:txBody>
      </p:sp>
      <p:sp>
        <p:nvSpPr>
          <p:cNvPr id="141321" name="Rectangle 2"/>
          <p:cNvSpPr>
            <a:spLocks noGrp="1" noRot="1" noChangeAspect="1" noChangeArrowheads="1" noTextEdit="1"/>
          </p:cNvSpPr>
          <p:nvPr>
            <p:ph type="sldImg"/>
          </p:nvPr>
        </p:nvSpPr>
        <p:spPr>
          <a:ln/>
        </p:spPr>
      </p:sp>
      <p:sp>
        <p:nvSpPr>
          <p:cNvPr id="14132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CABO added for historical reference</a:t>
            </a:r>
          </a:p>
          <a:p>
            <a:pPr eaLnBrk="1" hangingPunct="1"/>
            <a:endParaRPr lang="en-US" altLang="en-US"/>
          </a:p>
        </p:txBody>
      </p:sp>
    </p:spTree>
    <p:extLst>
      <p:ext uri="{BB962C8B-B14F-4D97-AF65-F5344CB8AC3E}">
        <p14:creationId xmlns:p14="http://schemas.microsoft.com/office/powerpoint/2010/main" val="17458986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233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23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23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19E5E6C8-834E-49F6-9554-C21CE3A777A1}" type="slidenum">
              <a:rPr lang="en-US" altLang="en-US" sz="1200"/>
              <a:pPr>
                <a:spcBef>
                  <a:spcPct val="0"/>
                </a:spcBef>
              </a:pPr>
              <a:t>59</a:t>
            </a:fld>
            <a:endParaRPr lang="en-US" altLang="en-US" sz="1200"/>
          </a:p>
        </p:txBody>
      </p:sp>
      <p:sp>
        <p:nvSpPr>
          <p:cNvPr id="14234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234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234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434A800-530D-46AF-852B-DB95B66DFFC1}" type="slidenum">
              <a:rPr lang="en-US" altLang="en-US"/>
              <a:pPr algn="r" eaLnBrk="1" hangingPunct="1">
                <a:spcBef>
                  <a:spcPct val="0"/>
                </a:spcBef>
              </a:pPr>
              <a:t>59</a:t>
            </a:fld>
            <a:endParaRPr lang="en-US" altLang="en-US"/>
          </a:p>
        </p:txBody>
      </p:sp>
      <p:sp>
        <p:nvSpPr>
          <p:cNvPr id="142345" name="Rectangle 2"/>
          <p:cNvSpPr>
            <a:spLocks noGrp="1" noRot="1" noChangeAspect="1" noChangeArrowheads="1" noTextEdit="1"/>
          </p:cNvSpPr>
          <p:nvPr>
            <p:ph type="sldImg"/>
          </p:nvPr>
        </p:nvSpPr>
        <p:spPr>
          <a:ln/>
        </p:spPr>
      </p:sp>
      <p:sp>
        <p:nvSpPr>
          <p:cNvPr id="1423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CABO added for historical reference</a:t>
            </a:r>
          </a:p>
          <a:p>
            <a:pPr eaLnBrk="1" hangingPunct="1"/>
            <a:endParaRPr lang="en-US" altLang="en-US"/>
          </a:p>
        </p:txBody>
      </p:sp>
    </p:spTree>
    <p:extLst>
      <p:ext uri="{BB962C8B-B14F-4D97-AF65-F5344CB8AC3E}">
        <p14:creationId xmlns:p14="http://schemas.microsoft.com/office/powerpoint/2010/main" val="34869296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33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33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33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024ACCC-A3C0-4FC6-B1E2-9A375E79BA6A}" type="slidenum">
              <a:rPr lang="en-US" altLang="en-US" sz="1200"/>
              <a:pPr>
                <a:spcBef>
                  <a:spcPct val="0"/>
                </a:spcBef>
              </a:pPr>
              <a:t>60</a:t>
            </a:fld>
            <a:endParaRPr lang="en-US" altLang="en-US" sz="1200"/>
          </a:p>
        </p:txBody>
      </p:sp>
      <p:sp>
        <p:nvSpPr>
          <p:cNvPr id="14336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336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336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64B7D4E-345D-4B8F-A9DB-5EB4B0335F04}" type="slidenum">
              <a:rPr lang="en-US" altLang="en-US"/>
              <a:pPr algn="r" eaLnBrk="1" hangingPunct="1">
                <a:spcBef>
                  <a:spcPct val="0"/>
                </a:spcBef>
              </a:pPr>
              <a:t>60</a:t>
            </a:fld>
            <a:endParaRPr lang="en-US" altLang="en-US"/>
          </a:p>
        </p:txBody>
      </p:sp>
      <p:sp>
        <p:nvSpPr>
          <p:cNvPr id="143369" name="Rectangle 2"/>
          <p:cNvSpPr>
            <a:spLocks noGrp="1" noRot="1" noChangeAspect="1" noChangeArrowheads="1" noTextEdit="1"/>
          </p:cNvSpPr>
          <p:nvPr>
            <p:ph type="sldImg"/>
          </p:nvPr>
        </p:nvSpPr>
        <p:spPr>
          <a:ln/>
        </p:spPr>
      </p:sp>
      <p:sp>
        <p:nvSpPr>
          <p:cNvPr id="1433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9105588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33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33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33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024ACCC-A3C0-4FC6-B1E2-9A375E79BA6A}" type="slidenum">
              <a:rPr lang="en-US" altLang="en-US" sz="1200"/>
              <a:pPr>
                <a:spcBef>
                  <a:spcPct val="0"/>
                </a:spcBef>
              </a:pPr>
              <a:t>61</a:t>
            </a:fld>
            <a:endParaRPr lang="en-US" altLang="en-US" sz="1200"/>
          </a:p>
        </p:txBody>
      </p:sp>
      <p:sp>
        <p:nvSpPr>
          <p:cNvPr id="14336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336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336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64B7D4E-345D-4B8F-A9DB-5EB4B0335F04}" type="slidenum">
              <a:rPr lang="en-US" altLang="en-US"/>
              <a:pPr algn="r" eaLnBrk="1" hangingPunct="1">
                <a:spcBef>
                  <a:spcPct val="0"/>
                </a:spcBef>
              </a:pPr>
              <a:t>61</a:t>
            </a:fld>
            <a:endParaRPr lang="en-US" altLang="en-US"/>
          </a:p>
        </p:txBody>
      </p:sp>
      <p:sp>
        <p:nvSpPr>
          <p:cNvPr id="143369" name="Rectangle 2"/>
          <p:cNvSpPr>
            <a:spLocks noGrp="1" noRot="1" noChangeAspect="1" noChangeArrowheads="1" noTextEdit="1"/>
          </p:cNvSpPr>
          <p:nvPr>
            <p:ph type="sldImg"/>
          </p:nvPr>
        </p:nvSpPr>
        <p:spPr>
          <a:ln/>
        </p:spPr>
      </p:sp>
      <p:sp>
        <p:nvSpPr>
          <p:cNvPr id="1433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536096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704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70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70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B2DA4DFF-02C3-4BA1-9AE6-F674C733698F}" type="slidenum">
              <a:rPr lang="en-US" altLang="en-US" sz="1200"/>
              <a:pPr>
                <a:spcBef>
                  <a:spcPct val="0"/>
                </a:spcBef>
              </a:pPr>
              <a:t>7</a:t>
            </a:fld>
            <a:endParaRPr lang="en-US" altLang="en-US" sz="1200"/>
          </a:p>
        </p:txBody>
      </p:sp>
      <p:sp>
        <p:nvSpPr>
          <p:cNvPr id="8704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704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704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7153C61-6291-4E50-9814-EAF55F0308F3}" type="slidenum">
              <a:rPr lang="en-US" altLang="en-US"/>
              <a:pPr algn="r" eaLnBrk="1" hangingPunct="1">
                <a:spcBef>
                  <a:spcPct val="0"/>
                </a:spcBef>
              </a:pPr>
              <a:t>7</a:t>
            </a:fld>
            <a:endParaRPr lang="en-US" altLang="en-US"/>
          </a:p>
        </p:txBody>
      </p:sp>
      <p:sp>
        <p:nvSpPr>
          <p:cNvPr id="87049" name="Rectangle 2"/>
          <p:cNvSpPr>
            <a:spLocks noGrp="1" noRot="1" noChangeAspect="1" noChangeArrowheads="1" noTextEdit="1"/>
          </p:cNvSpPr>
          <p:nvPr>
            <p:ph type="sldImg"/>
          </p:nvPr>
        </p:nvSpPr>
        <p:spPr>
          <a:ln/>
        </p:spPr>
      </p:sp>
      <p:sp>
        <p:nvSpPr>
          <p:cNvPr id="8705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0" u="none" dirty="0">
                <a:effectLst>
                  <a:outerShdw blurRad="38100" dist="38100" dir="2700000" algn="tl">
                    <a:srgbClr val="000000">
                      <a:alpha val="43137"/>
                    </a:srgbClr>
                  </a:outerShdw>
                </a:effectLst>
              </a:rPr>
              <a:t>Once local or county planning</a:t>
            </a:r>
            <a:r>
              <a:rPr lang="en-US" altLang="en-US" b="0" u="none" baseline="0" dirty="0">
                <a:effectLst>
                  <a:outerShdw blurRad="38100" dist="38100" dir="2700000" algn="tl">
                    <a:srgbClr val="000000">
                      <a:alpha val="43137"/>
                    </a:srgbClr>
                  </a:outerShdw>
                </a:effectLst>
              </a:rPr>
              <a:t> boards approve a new building, the next step is the plan review process conducted by local, county or state officials to review, comment and request adjustments be made to comply with the code requirements.</a:t>
            </a:r>
          </a:p>
          <a:p>
            <a:pPr eaLnBrk="1" hangingPunct="1"/>
            <a:endParaRPr lang="en-US" altLang="en-US" b="0" u="none" baseline="0" dirty="0">
              <a:effectLst>
                <a:outerShdw blurRad="38100" dist="38100" dir="2700000" algn="tl">
                  <a:srgbClr val="000000">
                    <a:alpha val="43137"/>
                  </a:srgbClr>
                </a:outerShdw>
              </a:effectLst>
            </a:endParaRPr>
          </a:p>
          <a:p>
            <a:pPr eaLnBrk="1" hangingPunct="1"/>
            <a:r>
              <a:rPr lang="en-US" altLang="en-US" b="1" u="none" baseline="0" dirty="0">
                <a:effectLst>
                  <a:outerShdw blurRad="38100" dist="38100" dir="2700000" algn="tl">
                    <a:srgbClr val="000000">
                      <a:alpha val="43137"/>
                    </a:srgbClr>
                  </a:outerShdw>
                </a:effectLst>
              </a:rPr>
              <a:t>NOTE</a:t>
            </a:r>
            <a:r>
              <a:rPr lang="en-US" altLang="en-US" b="0" u="none" baseline="0" dirty="0">
                <a:effectLst>
                  <a:outerShdw blurRad="38100" dist="38100" dir="2700000" algn="tl">
                    <a:srgbClr val="000000">
                      <a:alpha val="43137"/>
                    </a:srgbClr>
                  </a:outerShdw>
                </a:effectLst>
              </a:rPr>
              <a:t>: NJ UCC Overview  describes how the UCC office,, Officials and plan review process is conducted in NJ.</a:t>
            </a:r>
            <a:endParaRPr lang="en-US" altLang="en-US" b="0" u="none" dirty="0">
              <a:effectLst/>
            </a:endParaRPr>
          </a:p>
        </p:txBody>
      </p:sp>
    </p:spTree>
    <p:extLst>
      <p:ext uri="{BB962C8B-B14F-4D97-AF65-F5344CB8AC3E}">
        <p14:creationId xmlns:p14="http://schemas.microsoft.com/office/powerpoint/2010/main" val="26753657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33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33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33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024ACCC-A3C0-4FC6-B1E2-9A375E79BA6A}" type="slidenum">
              <a:rPr lang="en-US" altLang="en-US" sz="1200"/>
              <a:pPr>
                <a:spcBef>
                  <a:spcPct val="0"/>
                </a:spcBef>
              </a:pPr>
              <a:t>62</a:t>
            </a:fld>
            <a:endParaRPr lang="en-US" altLang="en-US" sz="1200"/>
          </a:p>
        </p:txBody>
      </p:sp>
      <p:sp>
        <p:nvSpPr>
          <p:cNvPr id="143366"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3367"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3368"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64B7D4E-345D-4B8F-A9DB-5EB4B0335F04}" type="slidenum">
              <a:rPr lang="en-US" altLang="en-US"/>
              <a:pPr algn="r" eaLnBrk="1" hangingPunct="1">
                <a:spcBef>
                  <a:spcPct val="0"/>
                </a:spcBef>
              </a:pPr>
              <a:t>62</a:t>
            </a:fld>
            <a:endParaRPr lang="en-US" altLang="en-US"/>
          </a:p>
        </p:txBody>
      </p:sp>
      <p:sp>
        <p:nvSpPr>
          <p:cNvPr id="143369" name="Rectangle 2"/>
          <p:cNvSpPr>
            <a:spLocks noGrp="1" noRot="1" noChangeAspect="1" noChangeArrowheads="1" noTextEdit="1"/>
          </p:cNvSpPr>
          <p:nvPr>
            <p:ph type="sldImg"/>
          </p:nvPr>
        </p:nvSpPr>
        <p:spPr>
          <a:ln/>
        </p:spPr>
      </p:sp>
      <p:sp>
        <p:nvSpPr>
          <p:cNvPr id="14337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1122414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438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438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43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E1CF280E-6DBE-4F61-8DE1-8C156E11AE70}" type="slidenum">
              <a:rPr lang="en-US" altLang="en-US" sz="1200"/>
              <a:pPr>
                <a:spcBef>
                  <a:spcPct val="0"/>
                </a:spcBef>
              </a:pPr>
              <a:t>63</a:t>
            </a:fld>
            <a:endParaRPr lang="en-US" altLang="en-US" sz="1200"/>
          </a:p>
        </p:txBody>
      </p:sp>
      <p:sp>
        <p:nvSpPr>
          <p:cNvPr id="14439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439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439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DF542D1-A0DD-48DE-912D-008D17444661}" type="slidenum">
              <a:rPr lang="en-US" altLang="en-US"/>
              <a:pPr algn="r" eaLnBrk="1" hangingPunct="1">
                <a:spcBef>
                  <a:spcPct val="0"/>
                </a:spcBef>
              </a:pPr>
              <a:t>63</a:t>
            </a:fld>
            <a:endParaRPr lang="en-US" altLang="en-US"/>
          </a:p>
        </p:txBody>
      </p:sp>
      <p:sp>
        <p:nvSpPr>
          <p:cNvPr id="144393" name="Rectangle 2"/>
          <p:cNvSpPr>
            <a:spLocks noGrp="1" noRot="1" noChangeAspect="1" noChangeArrowheads="1" noTextEdit="1"/>
          </p:cNvSpPr>
          <p:nvPr>
            <p:ph type="sldImg"/>
          </p:nvPr>
        </p:nvSpPr>
        <p:spPr>
          <a:xfrm>
            <a:off x="1155700" y="695325"/>
            <a:ext cx="4546600" cy="3409950"/>
          </a:xfrm>
          <a:ln/>
        </p:spPr>
      </p:sp>
      <p:sp>
        <p:nvSpPr>
          <p:cNvPr id="14439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41351027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4541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4541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454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859FDA38-7F41-4E8D-A0CF-DDB23C652000}" type="slidenum">
              <a:rPr lang="en-US" altLang="en-US" sz="1200"/>
              <a:pPr>
                <a:spcBef>
                  <a:spcPct val="0"/>
                </a:spcBef>
              </a:pPr>
              <a:t>64</a:t>
            </a:fld>
            <a:endParaRPr lang="en-US" altLang="en-US" sz="1200"/>
          </a:p>
        </p:txBody>
      </p:sp>
      <p:sp>
        <p:nvSpPr>
          <p:cNvPr id="145414"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45415"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45416"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583EE940-9D74-42D8-AE5A-8226FA33BACC}" type="slidenum">
              <a:rPr lang="en-US" altLang="en-US"/>
              <a:pPr algn="r" eaLnBrk="1" hangingPunct="1">
                <a:spcBef>
                  <a:spcPct val="0"/>
                </a:spcBef>
              </a:pPr>
              <a:t>64</a:t>
            </a:fld>
            <a:endParaRPr lang="en-US" altLang="en-US"/>
          </a:p>
        </p:txBody>
      </p:sp>
      <p:sp>
        <p:nvSpPr>
          <p:cNvPr id="145417" name="Rectangle 2"/>
          <p:cNvSpPr>
            <a:spLocks noGrp="1" noRot="1" noChangeAspect="1" noChangeArrowheads="1" noTextEdit="1"/>
          </p:cNvSpPr>
          <p:nvPr>
            <p:ph type="sldImg"/>
          </p:nvPr>
        </p:nvSpPr>
        <p:spPr>
          <a:xfrm>
            <a:off x="1155700" y="695325"/>
            <a:ext cx="4546600" cy="3409950"/>
          </a:xfrm>
          <a:ln/>
        </p:spPr>
      </p:sp>
      <p:sp>
        <p:nvSpPr>
          <p:cNvPr id="145418"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 explanatory</a:t>
            </a:r>
          </a:p>
          <a:p>
            <a:pPr eaLnBrk="1" hangingPunct="1"/>
            <a:endParaRPr lang="en-US" altLang="en-US"/>
          </a:p>
        </p:txBody>
      </p:sp>
    </p:spTree>
    <p:extLst>
      <p:ext uri="{BB962C8B-B14F-4D97-AF65-F5344CB8AC3E}">
        <p14:creationId xmlns:p14="http://schemas.microsoft.com/office/powerpoint/2010/main" val="19003869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5462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5462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546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55556AC9-FEB9-4872-BE65-D0283BAABDAD}" type="slidenum">
              <a:rPr lang="en-US" altLang="en-US" sz="1200"/>
              <a:pPr>
                <a:spcBef>
                  <a:spcPct val="0"/>
                </a:spcBef>
              </a:pPr>
              <a:t>65</a:t>
            </a:fld>
            <a:endParaRPr lang="en-US" altLang="en-US" sz="1200"/>
          </a:p>
        </p:txBody>
      </p:sp>
      <p:sp>
        <p:nvSpPr>
          <p:cNvPr id="15463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5463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5463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796050BF-6D2D-4C47-A90A-7D7AE3FE7C78}" type="slidenum">
              <a:rPr lang="en-US" altLang="en-US"/>
              <a:pPr algn="r" eaLnBrk="1" hangingPunct="1">
                <a:spcBef>
                  <a:spcPct val="0"/>
                </a:spcBef>
              </a:pPr>
              <a:t>65</a:t>
            </a:fld>
            <a:endParaRPr lang="en-US" altLang="en-US"/>
          </a:p>
        </p:txBody>
      </p:sp>
      <p:sp>
        <p:nvSpPr>
          <p:cNvPr id="154633" name="Rectangle 2"/>
          <p:cNvSpPr>
            <a:spLocks noGrp="1" noRot="1" noChangeAspect="1" noChangeArrowheads="1" noTextEdit="1"/>
          </p:cNvSpPr>
          <p:nvPr>
            <p:ph type="sldImg"/>
          </p:nvPr>
        </p:nvSpPr>
        <p:spPr>
          <a:xfrm>
            <a:off x="1155700" y="695325"/>
            <a:ext cx="4546600" cy="3409950"/>
          </a:xfrm>
          <a:ln/>
        </p:spPr>
      </p:sp>
      <p:sp>
        <p:nvSpPr>
          <p:cNvPr id="154634"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Summary of objectives presented.</a:t>
            </a:r>
          </a:p>
        </p:txBody>
      </p:sp>
    </p:spTree>
    <p:extLst>
      <p:ext uri="{BB962C8B-B14F-4D97-AF65-F5344CB8AC3E}">
        <p14:creationId xmlns:p14="http://schemas.microsoft.com/office/powerpoint/2010/main" val="1816975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5565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5565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556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78F522CA-0ECF-40D8-B91B-6CC079E551D5}" type="slidenum">
              <a:rPr lang="en-US" altLang="en-US" sz="1200"/>
              <a:pPr>
                <a:spcBef>
                  <a:spcPct val="0"/>
                </a:spcBef>
              </a:pPr>
              <a:t>66</a:t>
            </a:fld>
            <a:endParaRPr lang="en-US" altLang="en-US" sz="1200"/>
          </a:p>
        </p:txBody>
      </p:sp>
      <p:sp>
        <p:nvSpPr>
          <p:cNvPr id="155654" name="Rectangle 2"/>
          <p:cNvSpPr>
            <a:spLocks noGrp="1" noRot="1" noChangeAspect="1" noChangeArrowheads="1" noTextEdit="1"/>
          </p:cNvSpPr>
          <p:nvPr>
            <p:ph type="sldImg"/>
          </p:nvPr>
        </p:nvSpPr>
        <p:spPr>
          <a:ln/>
        </p:spPr>
      </p:sp>
      <p:sp>
        <p:nvSpPr>
          <p:cNvPr id="1556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0014064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5667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5667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566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89DCF001-C5DC-4656-A082-07F21760B77B}" type="slidenum">
              <a:rPr lang="en-US" altLang="en-US" sz="1200"/>
              <a:pPr>
                <a:spcBef>
                  <a:spcPct val="0"/>
                </a:spcBef>
              </a:pPr>
              <a:t>67</a:t>
            </a:fld>
            <a:endParaRPr lang="en-US" altLang="en-US" sz="1200"/>
          </a:p>
        </p:txBody>
      </p:sp>
      <p:sp>
        <p:nvSpPr>
          <p:cNvPr id="15667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5667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5668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13833FB-B14A-40B4-8C7F-340955AA0688}" type="slidenum">
              <a:rPr lang="en-US" altLang="en-US"/>
              <a:pPr algn="r" eaLnBrk="1" hangingPunct="1">
                <a:spcBef>
                  <a:spcPct val="0"/>
                </a:spcBef>
              </a:pPr>
              <a:t>67</a:t>
            </a:fld>
            <a:endParaRPr lang="en-US" altLang="en-US"/>
          </a:p>
        </p:txBody>
      </p:sp>
      <p:sp>
        <p:nvSpPr>
          <p:cNvPr id="156681" name="Rectangle 2"/>
          <p:cNvSpPr>
            <a:spLocks noGrp="1" noRot="1" noChangeAspect="1" noChangeArrowheads="1" noTextEdit="1"/>
          </p:cNvSpPr>
          <p:nvPr>
            <p:ph type="sldImg"/>
          </p:nvPr>
        </p:nvSpPr>
        <p:spPr>
          <a:xfrm>
            <a:off x="1155700" y="695325"/>
            <a:ext cx="4546600" cy="3409950"/>
          </a:xfrm>
          <a:ln/>
        </p:spPr>
      </p:sp>
      <p:sp>
        <p:nvSpPr>
          <p:cNvPr id="156682"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Two pages, one with short descriptions, one with a high school diagram.</a:t>
            </a:r>
          </a:p>
        </p:txBody>
      </p:sp>
    </p:spTree>
    <p:extLst>
      <p:ext uri="{BB962C8B-B14F-4D97-AF65-F5344CB8AC3E}">
        <p14:creationId xmlns:p14="http://schemas.microsoft.com/office/powerpoint/2010/main" val="17920347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157699"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1577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1577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76F21B30-FD15-42E5-99EF-23A7965BE875}" type="slidenum">
              <a:rPr lang="en-US" altLang="en-US" sz="1200"/>
              <a:pPr>
                <a:spcBef>
                  <a:spcPct val="0"/>
                </a:spcBef>
              </a:pPr>
              <a:t>68</a:t>
            </a:fld>
            <a:endParaRPr lang="en-US" altLang="en-US" sz="1200"/>
          </a:p>
        </p:txBody>
      </p:sp>
      <p:sp>
        <p:nvSpPr>
          <p:cNvPr id="157702"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157703"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157704"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65FD2F6B-98F2-439B-A548-F961CFD2337F}" type="slidenum">
              <a:rPr lang="en-US" altLang="en-US"/>
              <a:pPr algn="r" eaLnBrk="1" hangingPunct="1">
                <a:spcBef>
                  <a:spcPct val="0"/>
                </a:spcBef>
              </a:pPr>
              <a:t>68</a:t>
            </a:fld>
            <a:endParaRPr lang="en-US" altLang="en-US"/>
          </a:p>
        </p:txBody>
      </p:sp>
      <p:sp>
        <p:nvSpPr>
          <p:cNvPr id="157705" name="Rectangle 2"/>
          <p:cNvSpPr>
            <a:spLocks noGrp="1" noRot="1" noChangeAspect="1" noChangeArrowheads="1" noTextEdit="1"/>
          </p:cNvSpPr>
          <p:nvPr>
            <p:ph type="sldImg"/>
          </p:nvPr>
        </p:nvSpPr>
        <p:spPr>
          <a:xfrm>
            <a:off x="1155700" y="695325"/>
            <a:ext cx="4546600" cy="3409950"/>
          </a:xfrm>
          <a:ln/>
        </p:spPr>
      </p:sp>
      <p:sp>
        <p:nvSpPr>
          <p:cNvPr id="157706" name="Rectangle 3"/>
          <p:cNvSpPr>
            <a:spLocks noGrp="1" noChangeArrowheads="1"/>
          </p:cNvSpPr>
          <p:nvPr>
            <p:ph type="body" idx="1"/>
          </p:nvPr>
        </p:nvSpPr>
        <p:spPr>
          <a:xfrm>
            <a:off x="904876" y="4334632"/>
            <a:ext cx="5046762" cy="40897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Review when the next class will be.</a:t>
            </a:r>
          </a:p>
        </p:txBody>
      </p:sp>
    </p:spTree>
    <p:extLst>
      <p:ext uri="{BB962C8B-B14F-4D97-AF65-F5344CB8AC3E}">
        <p14:creationId xmlns:p14="http://schemas.microsoft.com/office/powerpoint/2010/main" val="12382547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NJ Uniform Fire Code Inspector Training programFire Code Enforcement I  FIR -107</a:t>
            </a:r>
          </a:p>
        </p:txBody>
      </p:sp>
      <p:sp>
        <p:nvSpPr>
          <p:cNvPr id="1648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Student  Handout</a:t>
            </a:r>
          </a:p>
        </p:txBody>
      </p:sp>
      <p:sp>
        <p:nvSpPr>
          <p:cNvPr id="1648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Module 1 IntroductionEntry Class Presentation</a:t>
            </a:r>
          </a:p>
        </p:txBody>
      </p:sp>
      <p:sp>
        <p:nvSpPr>
          <p:cNvPr id="1648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F04C9194-C4E3-45DA-A19C-380CD3EA3928}" type="slidenum">
              <a:rPr lang="en-US" altLang="en-US" smtClean="0"/>
              <a:pPr eaLnBrk="1" hangingPunct="1">
                <a:spcBef>
                  <a:spcPct val="0"/>
                </a:spcBef>
              </a:pPr>
              <a:t>69</a:t>
            </a:fld>
            <a:endParaRPr lang="en-US" altLang="en-US"/>
          </a:p>
        </p:txBody>
      </p:sp>
      <p:sp>
        <p:nvSpPr>
          <p:cNvPr id="164870" name="Rectangle 2"/>
          <p:cNvSpPr>
            <a:spLocks noGrp="1" noRot="1" noChangeAspect="1" noChangeArrowheads="1" noTextEdit="1"/>
          </p:cNvSpPr>
          <p:nvPr>
            <p:ph type="sldImg"/>
          </p:nvPr>
        </p:nvSpPr>
        <p:spPr>
          <a:xfrm>
            <a:off x="1155700" y="695325"/>
            <a:ext cx="4546600" cy="3409950"/>
          </a:xfrm>
          <a:ln/>
        </p:spPr>
      </p:sp>
      <p:sp>
        <p:nvSpPr>
          <p:cNvPr id="164871" name="Rectangle 3"/>
          <p:cNvSpPr>
            <a:spLocks noGrp="1" noChangeArrowheads="1"/>
          </p:cNvSpPr>
          <p:nvPr>
            <p:ph type="body" idx="1"/>
          </p:nvPr>
        </p:nvSpPr>
        <p:spPr>
          <a:xfrm>
            <a:off x="904385" y="4334683"/>
            <a:ext cx="5047697" cy="408929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Self explanatory</a:t>
            </a:r>
          </a:p>
          <a:p>
            <a:endParaRPr lang="en-US" altLang="en-US"/>
          </a:p>
        </p:txBody>
      </p:sp>
    </p:spTree>
    <p:extLst>
      <p:ext uri="{BB962C8B-B14F-4D97-AF65-F5344CB8AC3E}">
        <p14:creationId xmlns:p14="http://schemas.microsoft.com/office/powerpoint/2010/main" val="37270320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NJ Uniform Fire Code Inspector Training programFire Code Enforcement I  FIR -107</a:t>
            </a:r>
          </a:p>
        </p:txBody>
      </p:sp>
      <p:sp>
        <p:nvSpPr>
          <p:cNvPr id="16589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Student  Handout</a:t>
            </a:r>
          </a:p>
        </p:txBody>
      </p:sp>
      <p:sp>
        <p:nvSpPr>
          <p:cNvPr id="16589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r>
              <a:rPr lang="en-US" altLang="en-US"/>
              <a:t>Module 1 IntroductionEntry Class Presentation</a:t>
            </a:r>
          </a:p>
        </p:txBody>
      </p:sp>
      <p:sp>
        <p:nvSpPr>
          <p:cNvPr id="1658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766E5D82-2583-4452-911E-563663387FCD}" type="slidenum">
              <a:rPr lang="en-US" altLang="en-US" smtClean="0"/>
              <a:pPr eaLnBrk="1" hangingPunct="1">
                <a:spcBef>
                  <a:spcPct val="0"/>
                </a:spcBef>
              </a:pPr>
              <a:t>70</a:t>
            </a:fld>
            <a:endParaRPr lang="en-US" altLang="en-US"/>
          </a:p>
        </p:txBody>
      </p:sp>
      <p:sp>
        <p:nvSpPr>
          <p:cNvPr id="165894" name="Rectangle 2"/>
          <p:cNvSpPr>
            <a:spLocks noGrp="1" noRot="1" noChangeAspect="1" noChangeArrowheads="1" noTextEdit="1"/>
          </p:cNvSpPr>
          <p:nvPr>
            <p:ph type="sldImg"/>
          </p:nvPr>
        </p:nvSpPr>
        <p:spPr>
          <a:ln/>
        </p:spPr>
      </p:sp>
      <p:sp>
        <p:nvSpPr>
          <p:cNvPr id="1658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78711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88067"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880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880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8981C814-F80D-4E74-89B9-232A41F43678}" type="slidenum">
              <a:rPr lang="en-US" altLang="en-US" sz="1200"/>
              <a:pPr>
                <a:spcBef>
                  <a:spcPct val="0"/>
                </a:spcBef>
              </a:pPr>
              <a:t>8</a:t>
            </a:fld>
            <a:endParaRPr lang="en-US" altLang="en-US" sz="1200"/>
          </a:p>
        </p:txBody>
      </p:sp>
      <p:sp>
        <p:nvSpPr>
          <p:cNvPr id="88070"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88071"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88072"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DF780A71-AD73-4828-8381-0B58787BB9C2}" type="slidenum">
              <a:rPr lang="en-US" altLang="en-US"/>
              <a:pPr algn="r" eaLnBrk="1" hangingPunct="1">
                <a:spcBef>
                  <a:spcPct val="0"/>
                </a:spcBef>
              </a:pPr>
              <a:t>8</a:t>
            </a:fld>
            <a:endParaRPr lang="en-US" altLang="en-US"/>
          </a:p>
        </p:txBody>
      </p:sp>
      <p:sp>
        <p:nvSpPr>
          <p:cNvPr id="88073" name="Rectangle 2"/>
          <p:cNvSpPr>
            <a:spLocks noGrp="1" noRot="1" noChangeAspect="1" noChangeArrowheads="1" noTextEdit="1"/>
          </p:cNvSpPr>
          <p:nvPr>
            <p:ph type="sldImg"/>
          </p:nvPr>
        </p:nvSpPr>
        <p:spPr>
          <a:ln/>
        </p:spPr>
      </p:sp>
      <p:sp>
        <p:nvSpPr>
          <p:cNvPr id="8807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UFC</a:t>
            </a:r>
            <a:r>
              <a:rPr lang="en-US" altLang="en-US" baseline="0" dirty="0"/>
              <a:t> of NJ design is to effectively maintain how the building or structure was approved.</a:t>
            </a:r>
            <a:endParaRPr lang="en-US" altLang="en-US" dirty="0"/>
          </a:p>
        </p:txBody>
      </p:sp>
    </p:spTree>
    <p:extLst>
      <p:ext uri="{BB962C8B-B14F-4D97-AF65-F5344CB8AC3E}">
        <p14:creationId xmlns:p14="http://schemas.microsoft.com/office/powerpoint/2010/main" val="2034008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Confusion can occur here for new students in</a:t>
            </a:r>
            <a:r>
              <a:rPr lang="en-US" altLang="en-US" baseline="0" dirty="0"/>
              <a:t> addressing the different codes and when and where they apply or do not  apply.</a:t>
            </a:r>
            <a:endParaRPr lang="en-US" altLang="en-US" dirty="0"/>
          </a:p>
        </p:txBody>
      </p:sp>
    </p:spTree>
    <p:extLst>
      <p:ext uri="{BB962C8B-B14F-4D97-AF65-F5344CB8AC3E}">
        <p14:creationId xmlns:p14="http://schemas.microsoft.com/office/powerpoint/2010/main" val="577096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NJ Uniform Fire Code Inspector Training ProgramFire Code Enforcement I  FIR -107</a:t>
            </a:r>
          </a:p>
        </p:txBody>
      </p:sp>
      <p:sp>
        <p:nvSpPr>
          <p:cNvPr id="901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Student Handout</a:t>
            </a:r>
          </a:p>
        </p:txBody>
      </p:sp>
      <p:sp>
        <p:nvSpPr>
          <p:cNvPr id="901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r>
              <a:rPr lang="en-US" altLang="en-US" sz="1200"/>
              <a:t>Module 2 Theory &amp; Use GroupsEntry Class Presentation</a:t>
            </a:r>
          </a:p>
        </p:txBody>
      </p:sp>
      <p:sp>
        <p:nvSpPr>
          <p:cNvPr id="901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charset="0"/>
              </a:defRPr>
            </a:lvl1pPr>
            <a:lvl2pPr marL="702756" indent="-270291">
              <a:spcBef>
                <a:spcPct val="30000"/>
              </a:spcBef>
              <a:defRPr sz="1100">
                <a:solidFill>
                  <a:schemeClr val="tx1"/>
                </a:solidFill>
                <a:latin typeface="Arial" charset="0"/>
              </a:defRPr>
            </a:lvl2pPr>
            <a:lvl3pPr marL="1081164" indent="-216233">
              <a:spcBef>
                <a:spcPct val="30000"/>
              </a:spcBef>
              <a:defRPr sz="1100">
                <a:solidFill>
                  <a:schemeClr val="tx1"/>
                </a:solidFill>
                <a:latin typeface="Arial" charset="0"/>
              </a:defRPr>
            </a:lvl3pPr>
            <a:lvl4pPr marL="1513629" indent="-216233">
              <a:spcBef>
                <a:spcPct val="30000"/>
              </a:spcBef>
              <a:defRPr sz="1100">
                <a:solidFill>
                  <a:schemeClr val="tx1"/>
                </a:solidFill>
                <a:latin typeface="Arial" charset="0"/>
              </a:defRPr>
            </a:lvl4pPr>
            <a:lvl5pPr marL="1946095" indent="-216233">
              <a:spcBef>
                <a:spcPct val="30000"/>
              </a:spcBef>
              <a:defRPr sz="1100">
                <a:solidFill>
                  <a:schemeClr val="tx1"/>
                </a:solidFill>
                <a:latin typeface="Arial" charset="0"/>
              </a:defRPr>
            </a:lvl5pPr>
            <a:lvl6pPr marL="2378560" indent="-216233" eaLnBrk="0" fontAlgn="base" hangingPunct="0">
              <a:spcBef>
                <a:spcPct val="30000"/>
              </a:spcBef>
              <a:spcAft>
                <a:spcPct val="0"/>
              </a:spcAft>
              <a:defRPr sz="1100">
                <a:solidFill>
                  <a:schemeClr val="tx1"/>
                </a:solidFill>
                <a:latin typeface="Arial" charset="0"/>
              </a:defRPr>
            </a:lvl6pPr>
            <a:lvl7pPr marL="2811026" indent="-216233" eaLnBrk="0" fontAlgn="base" hangingPunct="0">
              <a:spcBef>
                <a:spcPct val="30000"/>
              </a:spcBef>
              <a:spcAft>
                <a:spcPct val="0"/>
              </a:spcAft>
              <a:defRPr sz="1100">
                <a:solidFill>
                  <a:schemeClr val="tx1"/>
                </a:solidFill>
                <a:latin typeface="Arial" charset="0"/>
              </a:defRPr>
            </a:lvl7pPr>
            <a:lvl8pPr marL="3243491" indent="-216233" eaLnBrk="0" fontAlgn="base" hangingPunct="0">
              <a:spcBef>
                <a:spcPct val="30000"/>
              </a:spcBef>
              <a:spcAft>
                <a:spcPct val="0"/>
              </a:spcAft>
              <a:defRPr sz="1100">
                <a:solidFill>
                  <a:schemeClr val="tx1"/>
                </a:solidFill>
                <a:latin typeface="Arial" charset="0"/>
              </a:defRPr>
            </a:lvl8pPr>
            <a:lvl9pPr marL="3675957" indent="-216233" eaLnBrk="0" fontAlgn="base" hangingPunct="0">
              <a:spcBef>
                <a:spcPct val="30000"/>
              </a:spcBef>
              <a:spcAft>
                <a:spcPct val="0"/>
              </a:spcAft>
              <a:defRPr sz="1100">
                <a:solidFill>
                  <a:schemeClr val="tx1"/>
                </a:solidFill>
                <a:latin typeface="Arial" charset="0"/>
              </a:defRPr>
            </a:lvl9pPr>
          </a:lstStyle>
          <a:p>
            <a:pPr>
              <a:spcBef>
                <a:spcPct val="0"/>
              </a:spcBef>
            </a:pPr>
            <a:fld id="{F9E496F5-C83B-4211-9DAB-8035BFB0A580}" type="slidenum">
              <a:rPr lang="en-US" altLang="en-US" sz="1200"/>
              <a:pPr>
                <a:spcBef>
                  <a:spcPct val="0"/>
                </a:spcBef>
              </a:pPr>
              <a:t>10</a:t>
            </a:fld>
            <a:endParaRPr lang="en-US" altLang="en-US" sz="1200"/>
          </a:p>
        </p:txBody>
      </p:sp>
      <p:sp>
        <p:nvSpPr>
          <p:cNvPr id="90118" name="Rectangle 2"/>
          <p:cNvSpPr txBox="1">
            <a:spLocks noGrp="1" noChangeArrowheads="1"/>
          </p:cNvSpPr>
          <p:nvPr/>
        </p:nvSpPr>
        <p:spPr bwMode="auto">
          <a:xfrm>
            <a:off x="0" y="1"/>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Fire Code Enforcement I  FIR -107</a:t>
            </a:r>
          </a:p>
        </p:txBody>
      </p:sp>
      <p:sp>
        <p:nvSpPr>
          <p:cNvPr id="90119" name="Rectangle 6"/>
          <p:cNvSpPr txBox="1">
            <a:spLocks noGrp="1" noChangeArrowheads="1"/>
          </p:cNvSpPr>
          <p:nvPr/>
        </p:nvSpPr>
        <p:spPr bwMode="auto">
          <a:xfrm>
            <a:off x="0"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en-US" altLang="en-US"/>
              <a:t>Entry Class Presentation</a:t>
            </a:r>
          </a:p>
        </p:txBody>
      </p:sp>
      <p:sp>
        <p:nvSpPr>
          <p:cNvPr id="90120" name="Rectangle 7"/>
          <p:cNvSpPr txBox="1">
            <a:spLocks noGrp="1" noChangeArrowheads="1"/>
          </p:cNvSpPr>
          <p:nvPr/>
        </p:nvSpPr>
        <p:spPr bwMode="auto">
          <a:xfrm>
            <a:off x="3884414" y="8685894"/>
            <a:ext cx="2972098" cy="45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4" tIns="45452" rIns="90904" bIns="45452" anchor="b"/>
          <a:lstStyle>
            <a:lvl1pPr>
              <a:spcBef>
                <a:spcPct val="30000"/>
              </a:spcBef>
              <a:defRPr sz="1200">
                <a:solidFill>
                  <a:schemeClr val="tx1"/>
                </a:solidFill>
                <a:latin typeface="Arial" charset="0"/>
              </a:defRPr>
            </a:lvl1pPr>
            <a:lvl2pPr marL="742950" indent="-285750">
              <a:spcBef>
                <a:spcPct val="30000"/>
              </a:spcBef>
              <a:defRPr sz="1200">
                <a:solidFill>
                  <a:schemeClr val="tx1"/>
                </a:solidFill>
                <a:latin typeface="Arial" charset="0"/>
              </a:defRPr>
            </a:lvl2pPr>
            <a:lvl3pPr marL="1143000" indent="-228600">
              <a:spcBef>
                <a:spcPct val="30000"/>
              </a:spcBef>
              <a:defRPr sz="1200">
                <a:solidFill>
                  <a:schemeClr val="tx1"/>
                </a:solidFill>
                <a:latin typeface="Arial" charset="0"/>
              </a:defRPr>
            </a:lvl3pPr>
            <a:lvl4pPr marL="1600200" indent="-228600">
              <a:spcBef>
                <a:spcPct val="30000"/>
              </a:spcBef>
              <a:defRPr sz="1200">
                <a:solidFill>
                  <a:schemeClr val="tx1"/>
                </a:solidFill>
                <a:latin typeface="Arial" charset="0"/>
              </a:defRPr>
            </a:lvl4pPr>
            <a:lvl5pPr marL="2057400" indent="-22860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FE48E03B-0928-4E73-966D-EFA3D5471866}" type="slidenum">
              <a:rPr lang="en-US" altLang="en-US"/>
              <a:pPr algn="r" eaLnBrk="1" hangingPunct="1">
                <a:spcBef>
                  <a:spcPct val="0"/>
                </a:spcBef>
              </a:pPr>
              <a:t>10</a:t>
            </a:fld>
            <a:endParaRPr lang="en-US" altLang="en-US"/>
          </a:p>
        </p:txBody>
      </p:sp>
      <p:sp>
        <p:nvSpPr>
          <p:cNvPr id="90121" name="Rectangle 2"/>
          <p:cNvSpPr>
            <a:spLocks noGrp="1" noRot="1" noChangeAspect="1" noChangeArrowheads="1" noTextEdit="1"/>
          </p:cNvSpPr>
          <p:nvPr>
            <p:ph type="sldImg"/>
          </p:nvPr>
        </p:nvSpPr>
        <p:spPr>
          <a:ln/>
        </p:spPr>
      </p:sp>
      <p:sp>
        <p:nvSpPr>
          <p:cNvPr id="9012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Review slide</a:t>
            </a:r>
          </a:p>
        </p:txBody>
      </p:sp>
    </p:spTree>
    <p:extLst>
      <p:ext uri="{BB962C8B-B14F-4D97-AF65-F5344CB8AC3E}">
        <p14:creationId xmlns:p14="http://schemas.microsoft.com/office/powerpoint/2010/main" val="833216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A4BA4E-3BCA-4893-BAC3-DAD360A39DEE}" type="datetimeFigureOut">
              <a:rPr lang="en-US" smtClean="0"/>
              <a:t>9/14/2020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723397804"/>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A4BA4E-3BCA-4893-BAC3-DAD360A39DEE}" type="datetimeFigureOut">
              <a:rPr lang="en-US" smtClean="0"/>
              <a:t>9/14/2020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2146641858"/>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A4BA4E-3BCA-4893-BAC3-DAD360A39DEE}" type="datetimeFigureOut">
              <a:rPr lang="en-US" smtClean="0"/>
              <a:t>9/14/2020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1584500883"/>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4"/>
          <p:cNvSpPr>
            <a:spLocks noGrp="1" noChangeArrowheads="1"/>
          </p:cNvSpPr>
          <p:nvPr>
            <p:ph type="dt" sz="half" idx="10"/>
          </p:nvPr>
        </p:nvSpPr>
        <p:spPr>
          <a:ln/>
        </p:spPr>
        <p:txBody>
          <a:bodyPr/>
          <a:lstStyle>
            <a:lvl1pPr>
              <a:defRPr/>
            </a:lvl1pPr>
          </a:lstStyle>
          <a:p>
            <a:pPr>
              <a:defRPr/>
            </a:pPr>
            <a:fld id="{BE140E72-48C1-46FA-AD7D-83A01EB210D8}" type="datetimeFigureOut">
              <a:rPr lang="en-US"/>
              <a:pPr>
                <a:defRPr/>
              </a:pPr>
              <a:t>9/14/2020</a:t>
            </a:fld>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52895CC1-7E33-4A0F-BF5F-78496C71211B}" type="slidenum">
              <a:rPr lang="en-US"/>
              <a:pPr>
                <a:defRPr/>
              </a:pPr>
              <a:t>‹#›</a:t>
            </a:fld>
            <a:endParaRPr lang="en-US"/>
          </a:p>
        </p:txBody>
      </p:sp>
    </p:spTree>
    <p:extLst>
      <p:ext uri="{BB962C8B-B14F-4D97-AF65-F5344CB8AC3E}">
        <p14:creationId xmlns:p14="http://schemas.microsoft.com/office/powerpoint/2010/main" val="124540853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00"/>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A4BA4E-3BCA-4893-BAC3-DAD360A39DEE}" type="datetimeFigureOut">
              <a:rPr lang="en-US" smtClean="0"/>
              <a:t>9/14/2020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2053076068"/>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A4BA4E-3BCA-4893-BAC3-DAD360A39DEE}" type="datetimeFigureOut">
              <a:rPr lang="en-US" smtClean="0"/>
              <a:t>9/14/2020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2646200262"/>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A4BA4E-3BCA-4893-BAC3-DAD360A39DEE}" type="datetimeFigureOut">
              <a:rPr lang="en-US" smtClean="0"/>
              <a:t>9/14/2020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2357551519"/>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A4BA4E-3BCA-4893-BAC3-DAD360A39DEE}" type="datetimeFigureOut">
              <a:rPr lang="en-US" smtClean="0"/>
              <a:t>9/14/2020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1433062019"/>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00"/>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34A4BA4E-3BCA-4893-BAC3-DAD360A39DEE}" type="datetimeFigureOut">
              <a:rPr lang="en-US" smtClean="0"/>
              <a:t>9/14/2020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3437992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A4BA4E-3BCA-4893-BAC3-DAD360A39DEE}" type="datetimeFigureOut">
              <a:rPr lang="en-US" smtClean="0"/>
              <a:t>9/14/2020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4287063650"/>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A4BA4E-3BCA-4893-BAC3-DAD360A39DEE}" type="datetimeFigureOut">
              <a:rPr lang="en-US" smtClean="0"/>
              <a:t>9/14/2020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409494357"/>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A4BA4E-3BCA-4893-BAC3-DAD360A39DEE}" type="datetimeFigureOut">
              <a:rPr lang="en-US" smtClean="0"/>
              <a:t>9/14/2020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2CE046-8C1A-4642-974E-B60DBFDA63C4}" type="slidenum">
              <a:rPr lang="en-US" smtClean="0"/>
              <a:t>‹#›</a:t>
            </a:fld>
            <a:endParaRPr lang="en-US"/>
          </a:p>
        </p:txBody>
      </p:sp>
    </p:spTree>
    <p:extLst>
      <p:ext uri="{BB962C8B-B14F-4D97-AF65-F5344CB8AC3E}">
        <p14:creationId xmlns:p14="http://schemas.microsoft.com/office/powerpoint/2010/main" val="242635802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66000">
              <a:srgbClr val="0A128C"/>
            </a:gs>
            <a:gs pos="94000">
              <a:srgbClr val="181CC7"/>
            </a:gs>
            <a:gs pos="100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A4BA4E-3BCA-4893-BAC3-DAD360A39DEE}" type="datetimeFigureOut">
              <a:rPr lang="en-US" smtClean="0"/>
              <a:t>9/14/2020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CE046-8C1A-4642-974E-B60DBFDA63C4}" type="slidenum">
              <a:rPr lang="en-US" smtClean="0"/>
              <a:t>‹#›</a:t>
            </a:fld>
            <a:endParaRPr lang="en-US"/>
          </a:p>
        </p:txBody>
      </p:sp>
    </p:spTree>
    <p:extLst>
      <p:ext uri="{BB962C8B-B14F-4D97-AF65-F5344CB8AC3E}">
        <p14:creationId xmlns:p14="http://schemas.microsoft.com/office/powerpoint/2010/main" val="410250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7.jpeg"/><Relationship Id="rId7"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9.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jpeg"/></Relationships>
</file>

<file path=ppt/slides/_rels/slide5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4.png"/><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3697" y="1244706"/>
            <a:ext cx="6610303" cy="5613294"/>
          </a:xfrm>
          <a:prstGeom prst="rect">
            <a:avLst/>
          </a:prstGeom>
        </p:spPr>
      </p:pic>
      <p:sp>
        <p:nvSpPr>
          <p:cNvPr id="5" name="Rectangle 2"/>
          <p:cNvSpPr txBox="1">
            <a:spLocks noChangeArrowheads="1"/>
          </p:cNvSpPr>
          <p:nvPr/>
        </p:nvSpPr>
        <p:spPr>
          <a:xfrm>
            <a:off x="0" y="228600"/>
            <a:ext cx="9067800" cy="966893"/>
          </a:xfrm>
          <a:prstGeom prst="rect">
            <a:avLst/>
          </a:prstGeom>
          <a:noFill/>
          <a:extLst>
            <a:ext uri="{909E8E84-426E-40DD-AFC4-6F175D3DCCD1}">
              <a14:hiddenFill xmlns:a14="http://schemas.microsoft.com/office/drawing/2010/main">
                <a:solidFill>
                  <a:srgbClr val="FFFFFF"/>
                </a:solidFill>
              </a14:hiddenFill>
            </a:ext>
          </a:ex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solidFill>
                  <a:schemeClr val="bg2"/>
                </a:solidFill>
                <a:latin typeface="Arial" panose="020B0604020202020204" pitchFamily="34" charset="0"/>
                <a:cs typeface="Arial" panose="020B0604020202020204" pitchFamily="34" charset="0"/>
              </a:rPr>
              <a:t>New Jersey Fire Inspector Certification Program</a:t>
            </a:r>
          </a:p>
        </p:txBody>
      </p:sp>
      <p:sp>
        <p:nvSpPr>
          <p:cNvPr id="6" name="Rectangle 3"/>
          <p:cNvSpPr txBox="1">
            <a:spLocks noChangeArrowheads="1"/>
          </p:cNvSpPr>
          <p:nvPr/>
        </p:nvSpPr>
        <p:spPr>
          <a:xfrm>
            <a:off x="191386" y="1447800"/>
            <a:ext cx="2209800" cy="4572000"/>
          </a:xfrm>
          <a:prstGeom prst="rect">
            <a:avLst/>
          </a:prstGeom>
          <a:noFill/>
          <a:extLst>
            <a:ext uri="{909E8E84-426E-40DD-AFC4-6F175D3DCCD1}">
              <a14:hiddenFill xmlns:a14="http://schemas.microsoft.com/office/drawing/2010/main">
                <a:solidFill>
                  <a:srgbClr val="FFFFFF"/>
                </a:solidFill>
              </a14:hiddenFill>
            </a:ext>
          </a:extLst>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buFont typeface="Wingdings" pitchFamily="2" charset="2"/>
              <a:buNone/>
            </a:pPr>
            <a:r>
              <a:rPr lang="en-US" altLang="en-US" b="1" dirty="0">
                <a:solidFill>
                  <a:srgbClr val="FFFF00"/>
                </a:solidFill>
              </a:rPr>
              <a:t>New Jersey Uniform Fire Code</a:t>
            </a:r>
          </a:p>
          <a:p>
            <a:pPr>
              <a:buFont typeface="Wingdings" pitchFamily="2" charset="2"/>
              <a:buNone/>
            </a:pPr>
            <a:endParaRPr lang="en-US" altLang="en-US" sz="1800" b="1" dirty="0">
              <a:solidFill>
                <a:srgbClr val="FFFF00"/>
              </a:solidFill>
            </a:endParaRPr>
          </a:p>
          <a:p>
            <a:pPr>
              <a:buFont typeface="Wingdings" pitchFamily="2" charset="2"/>
              <a:buNone/>
            </a:pPr>
            <a:r>
              <a:rPr lang="en-US" altLang="en-US" b="1" dirty="0">
                <a:solidFill>
                  <a:srgbClr val="FFFF00"/>
                </a:solidFill>
              </a:rPr>
              <a:t> Fire Inspector Training Program</a:t>
            </a:r>
          </a:p>
        </p:txBody>
      </p:sp>
      <p:sp>
        <p:nvSpPr>
          <p:cNvPr id="7" name="TextBox 6"/>
          <p:cNvSpPr txBox="1"/>
          <p:nvPr/>
        </p:nvSpPr>
        <p:spPr>
          <a:xfrm>
            <a:off x="125130" y="5798403"/>
            <a:ext cx="2342311" cy="830997"/>
          </a:xfrm>
          <a:prstGeom prst="rect">
            <a:avLst/>
          </a:prstGeom>
          <a:noFill/>
          <a:ln>
            <a:solidFill>
              <a:srgbClr val="FFFF00"/>
            </a:solidFill>
          </a:ln>
        </p:spPr>
        <p:txBody>
          <a:bodyPr wrap="square" rtlCol="0">
            <a:spAutoFit/>
          </a:bodyPr>
          <a:lstStyle/>
          <a:p>
            <a:pPr algn="ctr"/>
            <a:r>
              <a:rPr lang="en-US" sz="1600" dirty="0">
                <a:solidFill>
                  <a:schemeClr val="bg2"/>
                </a:solidFill>
                <a:latin typeface="Arial" panose="020B0604020202020204" pitchFamily="34" charset="0"/>
                <a:cs typeface="Arial" panose="020B0604020202020204" pitchFamily="34" charset="0"/>
              </a:rPr>
              <a:t>Based on the ICC IFC-2015 Edition with NJ adopted changes</a:t>
            </a:r>
          </a:p>
        </p:txBody>
      </p:sp>
    </p:spTree>
    <p:extLst>
      <p:ext uri="{BB962C8B-B14F-4D97-AF65-F5344CB8AC3E}">
        <p14:creationId xmlns:p14="http://schemas.microsoft.com/office/powerpoint/2010/main" val="3794886135"/>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pPr eaLnBrk="1" hangingPunct="1">
              <a:defRPr/>
            </a:pPr>
            <a:r>
              <a:rPr lang="en-US"/>
              <a:t>Code Enforcement-NJ</a:t>
            </a:r>
          </a:p>
        </p:txBody>
      </p:sp>
      <p:sp>
        <p:nvSpPr>
          <p:cNvPr id="394243" name="Rectangle 3"/>
          <p:cNvSpPr>
            <a:spLocks noGrp="1" noChangeArrowheads="1"/>
          </p:cNvSpPr>
          <p:nvPr>
            <p:ph type="body" idx="1"/>
          </p:nvPr>
        </p:nvSpPr>
        <p:spPr>
          <a:xfrm>
            <a:off x="381000" y="1219200"/>
            <a:ext cx="8305800" cy="685800"/>
          </a:xfrm>
        </p:spPr>
        <p:txBody>
          <a:bodyPr/>
          <a:lstStyle/>
          <a:p>
            <a:pPr algn="ctr" eaLnBrk="1" hangingPunct="1">
              <a:buFont typeface="Wingdings" pitchFamily="2" charset="2"/>
              <a:buNone/>
              <a:defRPr/>
            </a:pPr>
            <a:r>
              <a:rPr lang="en-US" dirty="0"/>
              <a:t>Each DCA group specifies the codes used. </a:t>
            </a:r>
          </a:p>
        </p:txBody>
      </p:sp>
      <p:sp>
        <p:nvSpPr>
          <p:cNvPr id="11268" name="Line 4"/>
          <p:cNvSpPr>
            <a:spLocks noChangeShapeType="1"/>
          </p:cNvSpPr>
          <p:nvPr/>
        </p:nvSpPr>
        <p:spPr bwMode="auto">
          <a:xfrm>
            <a:off x="1905000" y="4343400"/>
            <a:ext cx="0" cy="45720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4245" name="Text Box 5"/>
          <p:cNvSpPr txBox="1">
            <a:spLocks noChangeArrowheads="1"/>
          </p:cNvSpPr>
          <p:nvPr/>
        </p:nvSpPr>
        <p:spPr bwMode="auto">
          <a:xfrm>
            <a:off x="5943600" y="3429000"/>
            <a:ext cx="2286000" cy="808038"/>
          </a:xfrm>
          <a:prstGeom prst="rect">
            <a:avLst/>
          </a:prstGeom>
          <a:solidFill>
            <a:srgbClr val="FF0000"/>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rgbClr val="FFFF00"/>
                </a:solidFill>
              </a:rPr>
              <a:t>DFS</a:t>
            </a:r>
          </a:p>
          <a:p>
            <a:pPr algn="ctr" eaLnBrk="1" hangingPunct="1">
              <a:spcBef>
                <a:spcPct val="50000"/>
              </a:spcBef>
              <a:defRPr/>
            </a:pPr>
            <a:r>
              <a:rPr lang="en-US" b="1" dirty="0">
                <a:solidFill>
                  <a:srgbClr val="FFFF00"/>
                </a:solidFill>
              </a:rPr>
              <a:t>Div. of Fire Safety</a:t>
            </a:r>
          </a:p>
        </p:txBody>
      </p:sp>
      <p:sp>
        <p:nvSpPr>
          <p:cNvPr id="394246" name="Text Box 6"/>
          <p:cNvSpPr txBox="1">
            <a:spLocks noChangeArrowheads="1"/>
          </p:cNvSpPr>
          <p:nvPr/>
        </p:nvSpPr>
        <p:spPr bwMode="auto">
          <a:xfrm>
            <a:off x="3429000" y="2057400"/>
            <a:ext cx="2286000" cy="1082675"/>
          </a:xfrm>
          <a:prstGeom prst="rect">
            <a:avLst/>
          </a:prstGeom>
          <a:solidFill>
            <a:schemeClr val="accent1"/>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chemeClr val="bg1"/>
                </a:solidFill>
              </a:rPr>
              <a:t>Commissioner</a:t>
            </a:r>
          </a:p>
          <a:p>
            <a:pPr algn="ctr" eaLnBrk="1" hangingPunct="1">
              <a:spcBef>
                <a:spcPct val="50000"/>
              </a:spcBef>
              <a:defRPr/>
            </a:pPr>
            <a:r>
              <a:rPr lang="en-US" b="1" dirty="0">
                <a:solidFill>
                  <a:schemeClr val="bg1"/>
                </a:solidFill>
              </a:rPr>
              <a:t>Dept. of Community Affairs</a:t>
            </a:r>
          </a:p>
        </p:txBody>
      </p:sp>
      <p:sp>
        <p:nvSpPr>
          <p:cNvPr id="394247" name="Text Box 7"/>
          <p:cNvSpPr txBox="1">
            <a:spLocks noChangeArrowheads="1"/>
          </p:cNvSpPr>
          <p:nvPr/>
        </p:nvSpPr>
        <p:spPr bwMode="auto">
          <a:xfrm>
            <a:off x="762000" y="3429000"/>
            <a:ext cx="2362200" cy="944563"/>
          </a:xfrm>
          <a:prstGeom prst="rect">
            <a:avLst/>
          </a:prstGeom>
          <a:solidFill>
            <a:schemeClr val="accent1"/>
          </a:solidFill>
          <a:ln w="28575">
            <a:solidFill>
              <a:srgbClr val="FFFF00"/>
            </a:solidFill>
            <a:miter lim="800000"/>
            <a:headEnd/>
            <a:tailEnd/>
          </a:ln>
          <a:effectLst/>
        </p:spPr>
        <p:txBody>
          <a:bodyPr>
            <a:spAutoFit/>
          </a:bodyPr>
          <a:lstStyle/>
          <a:p>
            <a:pPr algn="ctr" eaLnBrk="1" hangingPunct="1">
              <a:defRPr/>
            </a:pPr>
            <a:r>
              <a:rPr lang="en-US" b="1" dirty="0">
                <a:solidFill>
                  <a:schemeClr val="bg1"/>
                </a:solidFill>
              </a:rPr>
              <a:t>DCS</a:t>
            </a:r>
          </a:p>
          <a:p>
            <a:pPr algn="ctr" eaLnBrk="1" hangingPunct="1">
              <a:defRPr/>
            </a:pPr>
            <a:r>
              <a:rPr lang="en-US" b="1" dirty="0">
                <a:solidFill>
                  <a:schemeClr val="bg1"/>
                </a:solidFill>
              </a:rPr>
              <a:t>Div. of Codes &amp; Standards</a:t>
            </a:r>
          </a:p>
        </p:txBody>
      </p:sp>
      <p:sp>
        <p:nvSpPr>
          <p:cNvPr id="11272" name="Line 8"/>
          <p:cNvSpPr>
            <a:spLocks noChangeShapeType="1"/>
          </p:cNvSpPr>
          <p:nvPr/>
        </p:nvSpPr>
        <p:spPr bwMode="auto">
          <a:xfrm>
            <a:off x="4572000" y="3124200"/>
            <a:ext cx="0" cy="76200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3" name="Line 9"/>
          <p:cNvSpPr>
            <a:spLocks noChangeShapeType="1"/>
          </p:cNvSpPr>
          <p:nvPr/>
        </p:nvSpPr>
        <p:spPr bwMode="auto">
          <a:xfrm>
            <a:off x="3124200" y="3886200"/>
            <a:ext cx="28194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4250" name="Text Box 10"/>
          <p:cNvSpPr txBox="1">
            <a:spLocks noChangeArrowheads="1"/>
          </p:cNvSpPr>
          <p:nvPr/>
        </p:nvSpPr>
        <p:spPr bwMode="auto">
          <a:xfrm>
            <a:off x="1143000" y="4800600"/>
            <a:ext cx="1600200" cy="376238"/>
          </a:xfrm>
          <a:prstGeom prst="rect">
            <a:avLst/>
          </a:prstGeom>
          <a:solidFill>
            <a:schemeClr val="accent1"/>
          </a:solidFill>
          <a:ln w="9525">
            <a:solidFill>
              <a:srgbClr val="FFFF00"/>
            </a:solidFill>
            <a:miter lim="800000"/>
            <a:headEnd/>
            <a:tailEnd/>
          </a:ln>
          <a:effec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en-US" altLang="en-US" b="1">
                <a:solidFill>
                  <a:srgbClr val="FFFF00"/>
                </a:solidFill>
                <a:effectLst>
                  <a:outerShdw blurRad="38100" dist="38100" dir="2700000" algn="tl">
                    <a:srgbClr val="000000"/>
                  </a:outerShdw>
                </a:effectLst>
              </a:rPr>
              <a:t>UCC</a:t>
            </a:r>
          </a:p>
        </p:txBody>
      </p:sp>
      <p:sp>
        <p:nvSpPr>
          <p:cNvPr id="394251" name="Text Box 11"/>
          <p:cNvSpPr txBox="1">
            <a:spLocks noChangeArrowheads="1"/>
          </p:cNvSpPr>
          <p:nvPr/>
        </p:nvSpPr>
        <p:spPr bwMode="auto">
          <a:xfrm>
            <a:off x="6324600" y="4800600"/>
            <a:ext cx="1600200" cy="376238"/>
          </a:xfrm>
          <a:prstGeom prst="rect">
            <a:avLst/>
          </a:prstGeom>
          <a:solidFill>
            <a:schemeClr val="accent1"/>
          </a:solidFill>
          <a:ln w="9525">
            <a:solidFill>
              <a:srgbClr val="FFFF00"/>
            </a:solidFill>
            <a:miter lim="800000"/>
            <a:headEnd/>
            <a:tailEnd/>
          </a:ln>
          <a:effec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en-US" altLang="en-US" b="1">
                <a:solidFill>
                  <a:srgbClr val="FFFF00"/>
                </a:solidFill>
                <a:effectLst>
                  <a:outerShdw blurRad="38100" dist="38100" dir="2700000" algn="tl">
                    <a:srgbClr val="000000"/>
                  </a:outerShdw>
                </a:effectLst>
              </a:rPr>
              <a:t>UFC</a:t>
            </a:r>
          </a:p>
        </p:txBody>
      </p:sp>
      <p:sp>
        <p:nvSpPr>
          <p:cNvPr id="11276" name="Line 12"/>
          <p:cNvSpPr>
            <a:spLocks noChangeShapeType="1"/>
          </p:cNvSpPr>
          <p:nvPr/>
        </p:nvSpPr>
        <p:spPr bwMode="auto">
          <a:xfrm>
            <a:off x="7086600" y="4267200"/>
            <a:ext cx="0" cy="53340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7" name="Text Box 23"/>
          <p:cNvSpPr txBox="1">
            <a:spLocks noChangeArrowheads="1"/>
          </p:cNvSpPr>
          <p:nvPr/>
        </p:nvSpPr>
        <p:spPr bwMode="auto">
          <a:xfrm>
            <a:off x="1301750" y="5257800"/>
            <a:ext cx="31983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2018 IBC w/ NJ Amendments</a:t>
            </a:r>
          </a:p>
          <a:p>
            <a:pPr eaLnBrk="1" hangingPunct="1">
              <a:spcBef>
                <a:spcPct val="0"/>
              </a:spcBef>
              <a:buClrTx/>
              <a:buSzTx/>
              <a:buFontTx/>
              <a:buNone/>
            </a:pPr>
            <a:r>
              <a:rPr lang="en-US" altLang="en-US" sz="1800" dirty="0">
                <a:solidFill>
                  <a:srgbClr val="FFFF00"/>
                </a:solidFill>
              </a:rPr>
              <a:t>2014NEC</a:t>
            </a:r>
          </a:p>
          <a:p>
            <a:pPr eaLnBrk="1" hangingPunct="1">
              <a:spcBef>
                <a:spcPct val="0"/>
              </a:spcBef>
              <a:buClrTx/>
              <a:buSzTx/>
              <a:buFontTx/>
              <a:buNone/>
            </a:pPr>
            <a:r>
              <a:rPr lang="en-US" altLang="en-US" sz="1800" dirty="0">
                <a:solidFill>
                  <a:srgbClr val="FFFF00"/>
                </a:solidFill>
              </a:rPr>
              <a:t>2018 IPC</a:t>
            </a:r>
          </a:p>
          <a:p>
            <a:pPr eaLnBrk="1" hangingPunct="1">
              <a:spcBef>
                <a:spcPct val="0"/>
              </a:spcBef>
              <a:buClrTx/>
              <a:buSzTx/>
              <a:buFontTx/>
              <a:buNone/>
            </a:pPr>
            <a:r>
              <a:rPr lang="en-US" altLang="en-US" sz="1800" dirty="0">
                <a:solidFill>
                  <a:srgbClr val="FFFF00"/>
                </a:solidFill>
              </a:rPr>
              <a:t>2018 IFC</a:t>
            </a:r>
          </a:p>
        </p:txBody>
      </p:sp>
      <p:sp>
        <p:nvSpPr>
          <p:cNvPr id="11278" name="Text Box 24"/>
          <p:cNvSpPr txBox="1">
            <a:spLocks noChangeArrowheads="1"/>
          </p:cNvSpPr>
          <p:nvPr/>
        </p:nvSpPr>
        <p:spPr bwMode="auto">
          <a:xfrm>
            <a:off x="5715000" y="5334000"/>
            <a:ext cx="3249613"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2015 IFC  w/ NJ Amendments</a:t>
            </a:r>
          </a:p>
        </p:txBody>
      </p: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stCxn id="4" idx="2"/>
          </p:cNvCxnSpPr>
          <p:nvPr/>
        </p:nvCxnSpPr>
        <p:spPr>
          <a:xfrm>
            <a:off x="4533900" y="2017713"/>
            <a:ext cx="38100" cy="125888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171" name="Title 1"/>
          <p:cNvSpPr>
            <a:spLocks noGrp="1"/>
          </p:cNvSpPr>
          <p:nvPr>
            <p:ph type="title"/>
          </p:nvPr>
        </p:nvSpPr>
        <p:spPr/>
        <p:txBody>
          <a:bodyPr>
            <a:normAutofit fontScale="90000"/>
          </a:bodyPr>
          <a:lstStyle/>
          <a:p>
            <a:pPr eaLnBrk="1" hangingPunct="1"/>
            <a:r>
              <a:rPr lang="en-US" altLang="en-US" b="1" dirty="0"/>
              <a:t>Uniform Construction Code (UCC)</a:t>
            </a:r>
          </a:p>
        </p:txBody>
      </p:sp>
      <p:sp>
        <p:nvSpPr>
          <p:cNvPr id="4" name="TextBox 3"/>
          <p:cNvSpPr txBox="1"/>
          <p:nvPr/>
        </p:nvSpPr>
        <p:spPr>
          <a:xfrm>
            <a:off x="3505200" y="1371600"/>
            <a:ext cx="2057400" cy="646113"/>
          </a:xfrm>
          <a:prstGeom prst="rect">
            <a:avLst/>
          </a:prstGeom>
          <a:solidFill>
            <a:schemeClr val="tx2">
              <a:lumMod val="60000"/>
              <a:lumOff val="40000"/>
            </a:schemeClr>
          </a:solidFill>
          <a:ln cmpd="thickThin">
            <a:solidFill>
              <a:schemeClr val="tx1"/>
            </a:solidFill>
          </a:ln>
        </p:spPr>
        <p:txBody>
          <a:bodyPr>
            <a:spAutoFit/>
          </a:bodyPr>
          <a:lstStyle/>
          <a:p>
            <a:pPr algn="ctr" fontAlgn="auto">
              <a:spcBef>
                <a:spcPts val="0"/>
              </a:spcBef>
              <a:spcAft>
                <a:spcPts val="0"/>
              </a:spcAft>
              <a:defRPr/>
            </a:pPr>
            <a:r>
              <a:rPr lang="en-US" b="1" dirty="0">
                <a:solidFill>
                  <a:schemeClr val="bg2"/>
                </a:solidFill>
                <a:effectLst>
                  <a:outerShdw blurRad="38100" dist="38100" dir="2700000" algn="tl">
                    <a:srgbClr val="000000">
                      <a:alpha val="43137"/>
                    </a:srgbClr>
                  </a:outerShdw>
                </a:effectLst>
                <a:latin typeface="+mn-lt"/>
                <a:cs typeface="+mn-cs"/>
              </a:rPr>
              <a:t>DCA</a:t>
            </a:r>
          </a:p>
          <a:p>
            <a:pPr algn="ctr" fontAlgn="auto">
              <a:spcBef>
                <a:spcPts val="0"/>
              </a:spcBef>
              <a:spcAft>
                <a:spcPts val="0"/>
              </a:spcAft>
              <a:defRPr/>
            </a:pPr>
            <a:r>
              <a:rPr lang="en-US" b="1" dirty="0">
                <a:solidFill>
                  <a:schemeClr val="bg2"/>
                </a:solidFill>
                <a:effectLst>
                  <a:outerShdw blurRad="38100" dist="38100" dir="2700000" algn="tl">
                    <a:srgbClr val="000000">
                      <a:alpha val="43137"/>
                    </a:srgbClr>
                  </a:outerShdw>
                </a:effectLst>
                <a:latin typeface="+mn-lt"/>
                <a:cs typeface="+mn-cs"/>
              </a:rPr>
              <a:t>Commissioner</a:t>
            </a:r>
          </a:p>
        </p:txBody>
      </p:sp>
      <p:sp>
        <p:nvSpPr>
          <p:cNvPr id="12" name="TextBox 11"/>
          <p:cNvSpPr txBox="1"/>
          <p:nvPr/>
        </p:nvSpPr>
        <p:spPr>
          <a:xfrm>
            <a:off x="304800" y="4202113"/>
            <a:ext cx="2057400" cy="369887"/>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Bldg Inspector</a:t>
            </a:r>
          </a:p>
        </p:txBody>
      </p:sp>
      <p:sp>
        <p:nvSpPr>
          <p:cNvPr id="15" name="TextBox 14"/>
          <p:cNvSpPr txBox="1"/>
          <p:nvPr/>
        </p:nvSpPr>
        <p:spPr>
          <a:xfrm>
            <a:off x="304800" y="4659313"/>
            <a:ext cx="2057400" cy="369887"/>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Bldg Inspector</a:t>
            </a:r>
          </a:p>
        </p:txBody>
      </p:sp>
      <p:sp>
        <p:nvSpPr>
          <p:cNvPr id="16" name="TextBox 15"/>
          <p:cNvSpPr txBox="1"/>
          <p:nvPr/>
        </p:nvSpPr>
        <p:spPr>
          <a:xfrm>
            <a:off x="304800" y="51054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Bldg Inspector</a:t>
            </a:r>
          </a:p>
        </p:txBody>
      </p:sp>
      <p:sp>
        <p:nvSpPr>
          <p:cNvPr id="17" name="TextBox 16"/>
          <p:cNvSpPr txBox="1"/>
          <p:nvPr/>
        </p:nvSpPr>
        <p:spPr>
          <a:xfrm>
            <a:off x="2438400" y="4202113"/>
            <a:ext cx="2057400" cy="369332"/>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Plumbing</a:t>
            </a:r>
          </a:p>
        </p:txBody>
      </p:sp>
      <p:sp>
        <p:nvSpPr>
          <p:cNvPr id="19" name="TextBox 18"/>
          <p:cNvSpPr txBox="1"/>
          <p:nvPr/>
        </p:nvSpPr>
        <p:spPr>
          <a:xfrm>
            <a:off x="2438400" y="46482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Plumbing Inspector</a:t>
            </a:r>
          </a:p>
        </p:txBody>
      </p:sp>
      <p:sp>
        <p:nvSpPr>
          <p:cNvPr id="20" name="TextBox 19"/>
          <p:cNvSpPr txBox="1"/>
          <p:nvPr/>
        </p:nvSpPr>
        <p:spPr>
          <a:xfrm>
            <a:off x="2438400" y="5081112"/>
            <a:ext cx="2057400" cy="369332"/>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Plumbing</a:t>
            </a:r>
          </a:p>
        </p:txBody>
      </p:sp>
      <p:sp>
        <p:nvSpPr>
          <p:cNvPr id="21" name="TextBox 20"/>
          <p:cNvSpPr txBox="1"/>
          <p:nvPr/>
        </p:nvSpPr>
        <p:spPr>
          <a:xfrm>
            <a:off x="4648200" y="41910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Electrical Inspector</a:t>
            </a:r>
          </a:p>
        </p:txBody>
      </p:sp>
      <p:sp>
        <p:nvSpPr>
          <p:cNvPr id="22" name="TextBox 21"/>
          <p:cNvSpPr txBox="1"/>
          <p:nvPr/>
        </p:nvSpPr>
        <p:spPr>
          <a:xfrm>
            <a:off x="6781800" y="41910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Fire Inspector</a:t>
            </a:r>
          </a:p>
        </p:txBody>
      </p:sp>
      <p:sp>
        <p:nvSpPr>
          <p:cNvPr id="23" name="TextBox 22"/>
          <p:cNvSpPr txBox="1"/>
          <p:nvPr/>
        </p:nvSpPr>
        <p:spPr>
          <a:xfrm>
            <a:off x="4648200" y="46482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Electrical Inspector</a:t>
            </a:r>
          </a:p>
        </p:txBody>
      </p:sp>
      <p:sp>
        <p:nvSpPr>
          <p:cNvPr id="24" name="TextBox 23"/>
          <p:cNvSpPr txBox="1"/>
          <p:nvPr/>
        </p:nvSpPr>
        <p:spPr>
          <a:xfrm>
            <a:off x="6781800" y="46482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Fire Inspector</a:t>
            </a:r>
          </a:p>
        </p:txBody>
      </p:sp>
      <p:sp>
        <p:nvSpPr>
          <p:cNvPr id="25" name="TextBox 24"/>
          <p:cNvSpPr txBox="1"/>
          <p:nvPr/>
        </p:nvSpPr>
        <p:spPr>
          <a:xfrm>
            <a:off x="4648200" y="5105400"/>
            <a:ext cx="2057400" cy="369332"/>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Electrical</a:t>
            </a:r>
          </a:p>
        </p:txBody>
      </p:sp>
      <p:sp>
        <p:nvSpPr>
          <p:cNvPr id="26" name="TextBox 25"/>
          <p:cNvSpPr txBox="1"/>
          <p:nvPr/>
        </p:nvSpPr>
        <p:spPr>
          <a:xfrm>
            <a:off x="6781800" y="5105400"/>
            <a:ext cx="2057400" cy="369888"/>
          </a:xfrm>
          <a:prstGeom prst="rect">
            <a:avLst/>
          </a:prstGeom>
          <a:solidFill>
            <a:schemeClr val="accent2">
              <a:lumMod val="40000"/>
              <a:lumOff val="60000"/>
            </a:schemeClr>
          </a:solidFill>
          <a:ln>
            <a:solidFill>
              <a:schemeClr val="tx1"/>
            </a:solidFill>
          </a:ln>
        </p:spPr>
        <p:txBody>
          <a:bodyPr>
            <a:spAutoFit/>
          </a:bodyPr>
          <a:lstStyle/>
          <a:p>
            <a:pPr algn="ctr" fontAlgn="auto">
              <a:spcBef>
                <a:spcPts val="0"/>
              </a:spcBef>
              <a:spcAft>
                <a:spcPts val="0"/>
              </a:spcAft>
              <a:defRPr/>
            </a:pPr>
            <a:r>
              <a:rPr lang="en-US" b="1" dirty="0">
                <a:latin typeface="+mn-lt"/>
                <a:cs typeface="+mn-cs"/>
              </a:rPr>
              <a:t>Fire Inspector</a:t>
            </a:r>
          </a:p>
        </p:txBody>
      </p:sp>
      <p:sp>
        <p:nvSpPr>
          <p:cNvPr id="7185" name="TextBox 4"/>
          <p:cNvSpPr txBox="1">
            <a:spLocks noChangeArrowheads="1"/>
          </p:cNvSpPr>
          <p:nvPr/>
        </p:nvSpPr>
        <p:spPr bwMode="auto">
          <a:xfrm>
            <a:off x="3505200" y="2401888"/>
            <a:ext cx="2057400" cy="646112"/>
          </a:xfrm>
          <a:prstGeom prst="rect">
            <a:avLst/>
          </a:prstGeom>
          <a:solidFill>
            <a:srgbClr val="FFC000"/>
          </a:solidFill>
          <a:ln w="28575">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t>Construction Official</a:t>
            </a:r>
          </a:p>
        </p:txBody>
      </p:sp>
      <p:cxnSp>
        <p:nvCxnSpPr>
          <p:cNvPr id="6" name="Straight Connector 5"/>
          <p:cNvCxnSpPr/>
          <p:nvPr/>
        </p:nvCxnSpPr>
        <p:spPr>
          <a:xfrm>
            <a:off x="1333500" y="3276600"/>
            <a:ext cx="64389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346200" y="3249613"/>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505200" y="3276600"/>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5715000" y="3276600"/>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7772400" y="3276600"/>
            <a:ext cx="0" cy="2286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191" name="TextBox 7"/>
          <p:cNvSpPr txBox="1">
            <a:spLocks noChangeArrowheads="1"/>
          </p:cNvSpPr>
          <p:nvPr/>
        </p:nvSpPr>
        <p:spPr bwMode="auto">
          <a:xfrm>
            <a:off x="304800" y="3468688"/>
            <a:ext cx="2057400" cy="646112"/>
          </a:xfrm>
          <a:prstGeom prst="rect">
            <a:avLst/>
          </a:prstGeom>
          <a:solidFill>
            <a:srgbClr val="FFC000"/>
          </a:solidFill>
          <a:ln w="57150">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t>Building Subcode Official</a:t>
            </a:r>
          </a:p>
        </p:txBody>
      </p:sp>
      <p:sp>
        <p:nvSpPr>
          <p:cNvPr id="7192" name="TextBox 8"/>
          <p:cNvSpPr txBox="1">
            <a:spLocks noChangeArrowheads="1"/>
          </p:cNvSpPr>
          <p:nvPr/>
        </p:nvSpPr>
        <p:spPr bwMode="auto">
          <a:xfrm>
            <a:off x="2438400" y="3478213"/>
            <a:ext cx="2057400" cy="646112"/>
          </a:xfrm>
          <a:prstGeom prst="rect">
            <a:avLst/>
          </a:prstGeom>
          <a:solidFill>
            <a:srgbClr val="FFC000"/>
          </a:solidFill>
          <a:ln w="57150">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t>Plumbing Subcode Official</a:t>
            </a:r>
          </a:p>
        </p:txBody>
      </p:sp>
      <p:sp>
        <p:nvSpPr>
          <p:cNvPr id="7193" name="TextBox 9"/>
          <p:cNvSpPr txBox="1">
            <a:spLocks noChangeArrowheads="1"/>
          </p:cNvSpPr>
          <p:nvPr/>
        </p:nvSpPr>
        <p:spPr bwMode="auto">
          <a:xfrm>
            <a:off x="4648200" y="3468688"/>
            <a:ext cx="2057400" cy="646112"/>
          </a:xfrm>
          <a:prstGeom prst="rect">
            <a:avLst/>
          </a:prstGeom>
          <a:solidFill>
            <a:srgbClr val="FFC000"/>
          </a:solidFill>
          <a:ln w="57150">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t>Electrical Subcode Official</a:t>
            </a:r>
          </a:p>
        </p:txBody>
      </p:sp>
      <p:sp>
        <p:nvSpPr>
          <p:cNvPr id="7194" name="TextBox 10"/>
          <p:cNvSpPr txBox="1">
            <a:spLocks noChangeArrowheads="1"/>
          </p:cNvSpPr>
          <p:nvPr/>
        </p:nvSpPr>
        <p:spPr bwMode="auto">
          <a:xfrm>
            <a:off x="6781800" y="3468688"/>
            <a:ext cx="2057400" cy="646112"/>
          </a:xfrm>
          <a:prstGeom prst="rect">
            <a:avLst/>
          </a:prstGeom>
          <a:solidFill>
            <a:srgbClr val="FFC000"/>
          </a:solidFill>
          <a:ln w="57150">
            <a:solidFill>
              <a:schemeClr val="tx1"/>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t>Fire Subcode Official</a:t>
            </a:r>
          </a:p>
        </p:txBody>
      </p:sp>
    </p:spTree>
    <p:extLst>
      <p:ext uri="{BB962C8B-B14F-4D97-AF65-F5344CB8AC3E}">
        <p14:creationId xmlns:p14="http://schemas.microsoft.com/office/powerpoint/2010/main" val="45020794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defRPr/>
            </a:pPr>
            <a:r>
              <a:rPr lang="en-US">
                <a:solidFill>
                  <a:srgbClr val="FFFF00"/>
                </a:solidFill>
              </a:rPr>
              <a:t>USE GROUP</a:t>
            </a:r>
          </a:p>
        </p:txBody>
      </p:sp>
      <p:sp>
        <p:nvSpPr>
          <p:cNvPr id="111619" name="Text Box 3"/>
          <p:cNvSpPr txBox="1">
            <a:spLocks noChangeArrowheads="1"/>
          </p:cNvSpPr>
          <p:nvPr/>
        </p:nvSpPr>
        <p:spPr bwMode="auto">
          <a:xfrm>
            <a:off x="495300" y="1417638"/>
            <a:ext cx="83820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spcBef>
                <a:spcPct val="0"/>
              </a:spcBef>
              <a:buClrTx/>
              <a:buSzTx/>
              <a:buFontTx/>
              <a:buNone/>
            </a:pPr>
            <a:r>
              <a:rPr lang="en-US" altLang="en-US" dirty="0"/>
              <a:t>“</a:t>
            </a:r>
            <a:r>
              <a:rPr lang="en-US" altLang="en-US" dirty="0">
                <a:solidFill>
                  <a:srgbClr val="FFFF00"/>
                </a:solidFill>
              </a:rPr>
              <a:t>Use” or “Use Group</a:t>
            </a:r>
            <a:r>
              <a:rPr lang="en-US" altLang="en-US" dirty="0"/>
              <a:t>” </a:t>
            </a:r>
            <a:r>
              <a:rPr lang="en-US" altLang="en-US" dirty="0">
                <a:solidFill>
                  <a:schemeClr val="bg1"/>
                </a:solidFill>
              </a:rPr>
              <a:t>means the use to which a building, portion of a building, or premises, is put as follows. It shall also mean and include any place, whether constructed, manufactured or naturally occurring, whether fixed or mobile, that is used for human purpose or occupancy that would subject it to the provisions of this Code if it were a building or premises.</a:t>
            </a:r>
            <a:endParaRPr lang="en-US" altLang="en-US" sz="4000" dirty="0">
              <a:solidFill>
                <a:schemeClr val="bg1"/>
              </a:solidFill>
            </a:endParaRPr>
          </a:p>
        </p:txBody>
      </p:sp>
      <p:sp>
        <p:nvSpPr>
          <p:cNvPr id="15364" name="Text Box 4"/>
          <p:cNvSpPr txBox="1">
            <a:spLocks noChangeArrowheads="1"/>
          </p:cNvSpPr>
          <p:nvPr/>
        </p:nvSpPr>
        <p:spPr bwMode="auto">
          <a:xfrm>
            <a:off x="898525" y="29368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spcBef>
                <a:spcPct val="0"/>
              </a:spcBef>
              <a:buClrTx/>
              <a:buSzTx/>
              <a:buFontTx/>
              <a:buNone/>
            </a:pPr>
            <a:endParaRPr lang="en-US" altLang="en-US" sz="2400">
              <a:latin typeface="Times New Roman" pitchFamily="18" charset="0"/>
            </a:endParaRPr>
          </a:p>
        </p:txBody>
      </p:sp>
      <p:sp>
        <p:nvSpPr>
          <p:cNvPr id="2" name="TextBox 1"/>
          <p:cNvSpPr txBox="1"/>
          <p:nvPr/>
        </p:nvSpPr>
        <p:spPr>
          <a:xfrm>
            <a:off x="2971800" y="6172200"/>
            <a:ext cx="3048000" cy="369332"/>
          </a:xfrm>
          <a:prstGeom prst="rect">
            <a:avLst/>
          </a:prstGeom>
          <a:noFill/>
          <a:ln w="12700">
            <a:solidFill>
              <a:schemeClr val="accent1"/>
            </a:solidFill>
          </a:ln>
        </p:spPr>
        <p:txBody>
          <a:bodyPr wrap="square" rtlCol="0">
            <a:spAutoFit/>
          </a:bodyPr>
          <a:lstStyle/>
          <a:p>
            <a:pPr algn="ctr"/>
            <a:r>
              <a:rPr lang="en-US" dirty="0">
                <a:solidFill>
                  <a:schemeClr val="bg1"/>
                </a:solidFill>
              </a:rPr>
              <a:t>UCC Definition</a:t>
            </a:r>
          </a:p>
        </p:txBody>
      </p:sp>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dirty="0"/>
              <a:t>Use Groups</a:t>
            </a:r>
          </a:p>
        </p:txBody>
      </p:sp>
      <p:sp>
        <p:nvSpPr>
          <p:cNvPr id="147459" name="Rectangle 3"/>
          <p:cNvSpPr>
            <a:spLocks noGrp="1" noChangeArrowheads="1"/>
          </p:cNvSpPr>
          <p:nvPr>
            <p:ph type="body" idx="1"/>
          </p:nvPr>
        </p:nvSpPr>
        <p:spPr/>
        <p:txBody>
          <a:bodyPr>
            <a:normAutofit fontScale="92500" lnSpcReduction="20000"/>
          </a:bodyPr>
          <a:lstStyle/>
          <a:p>
            <a:pPr eaLnBrk="1" hangingPunct="1">
              <a:defRPr/>
            </a:pPr>
            <a:r>
              <a:rPr lang="en-US" sz="2800" dirty="0"/>
              <a:t>Use Group classification requirements and definitions are found in Chapter 3 of the IBC-NJ 2015.</a:t>
            </a:r>
          </a:p>
          <a:p>
            <a:pPr>
              <a:defRPr/>
            </a:pPr>
            <a:r>
              <a:rPr lang="en-US" sz="2800" dirty="0"/>
              <a:t>Use Groups designations assigned pursuant to the UCC remain with the building or structure until  changed by UCC or the building is destroyed</a:t>
            </a:r>
          </a:p>
          <a:p>
            <a:pPr>
              <a:defRPr/>
            </a:pPr>
            <a:r>
              <a:rPr lang="en-US" sz="2800" dirty="0"/>
              <a:t>There is another list of Use Group designations found in the UFC that are utilized when we assess a structure for application of our Subchapter 4 retrofit requirements. These definitions do not match and do not change.</a:t>
            </a:r>
          </a:p>
          <a:p>
            <a:pPr eaLnBrk="1" hangingPunct="1">
              <a:defRPr/>
            </a:pPr>
            <a:r>
              <a:rPr lang="en-US" sz="2800" dirty="0"/>
              <a:t>.</a:t>
            </a: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pPr eaLnBrk="1" hangingPunct="1">
              <a:defRPr/>
            </a:pPr>
            <a:r>
              <a:rPr lang="en-US" dirty="0"/>
              <a:t>Code Enforcement-NJ</a:t>
            </a:r>
          </a:p>
        </p:txBody>
      </p:sp>
      <p:sp>
        <p:nvSpPr>
          <p:cNvPr id="395267" name="Rectangle 3"/>
          <p:cNvSpPr>
            <a:spLocks noGrp="1" noChangeArrowheads="1"/>
          </p:cNvSpPr>
          <p:nvPr>
            <p:ph type="body" idx="1"/>
          </p:nvPr>
        </p:nvSpPr>
        <p:spPr>
          <a:xfrm>
            <a:off x="0" y="1828800"/>
            <a:ext cx="4572000" cy="2286000"/>
          </a:xfrm>
        </p:spPr>
        <p:txBody>
          <a:bodyPr/>
          <a:lstStyle/>
          <a:p>
            <a:pPr eaLnBrk="1" hangingPunct="1">
              <a:defRPr/>
            </a:pPr>
            <a:r>
              <a:rPr lang="en-US" dirty="0"/>
              <a:t>The UFC-NJ employs two methods in the enforcement of the fire prevention code.</a:t>
            </a:r>
          </a:p>
        </p:txBody>
      </p:sp>
      <p:grpSp>
        <p:nvGrpSpPr>
          <p:cNvPr id="12292" name="Group 15"/>
          <p:cNvGrpSpPr>
            <a:grpSpLocks/>
          </p:cNvGrpSpPr>
          <p:nvPr/>
        </p:nvGrpSpPr>
        <p:grpSpPr bwMode="auto">
          <a:xfrm>
            <a:off x="4800600" y="1600200"/>
            <a:ext cx="4267200" cy="4587875"/>
            <a:chOff x="3024" y="1008"/>
            <a:chExt cx="2688" cy="2890"/>
          </a:xfrm>
        </p:grpSpPr>
        <p:grpSp>
          <p:nvGrpSpPr>
            <p:cNvPr id="12293" name="Group 7"/>
            <p:cNvGrpSpPr>
              <a:grpSpLocks/>
            </p:cNvGrpSpPr>
            <p:nvPr/>
          </p:nvGrpSpPr>
          <p:grpSpPr bwMode="auto">
            <a:xfrm>
              <a:off x="3696" y="1008"/>
              <a:ext cx="1440" cy="1101"/>
              <a:chOff x="336" y="1059"/>
              <a:chExt cx="1440" cy="1101"/>
            </a:xfrm>
          </p:grpSpPr>
          <p:sp>
            <p:nvSpPr>
              <p:cNvPr id="395268" name="Text Box 4"/>
              <p:cNvSpPr txBox="1">
                <a:spLocks noChangeArrowheads="1"/>
              </p:cNvSpPr>
              <p:nvPr/>
            </p:nvSpPr>
            <p:spPr bwMode="auto">
              <a:xfrm>
                <a:off x="336" y="1059"/>
                <a:ext cx="1440" cy="509"/>
              </a:xfrm>
              <a:prstGeom prst="rect">
                <a:avLst/>
              </a:prstGeom>
              <a:solidFill>
                <a:srgbClr val="FF0000"/>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rgbClr val="FFFF00"/>
                    </a:solidFill>
                    <a:effectLst>
                      <a:outerShdw blurRad="38100" dist="38100" dir="2700000" algn="tl">
                        <a:srgbClr val="000000">
                          <a:alpha val="43137"/>
                        </a:srgbClr>
                      </a:outerShdw>
                    </a:effectLst>
                  </a:rPr>
                  <a:t>DFS</a:t>
                </a:r>
              </a:p>
              <a:p>
                <a:pPr algn="ctr" eaLnBrk="1" hangingPunct="1">
                  <a:spcBef>
                    <a:spcPct val="50000"/>
                  </a:spcBef>
                  <a:defRPr/>
                </a:pPr>
                <a:r>
                  <a:rPr lang="en-US" b="1" dirty="0">
                    <a:solidFill>
                      <a:srgbClr val="FFFF00"/>
                    </a:solidFill>
                    <a:effectLst>
                      <a:outerShdw blurRad="38100" dist="38100" dir="2700000" algn="tl">
                        <a:srgbClr val="000000">
                          <a:alpha val="43137"/>
                        </a:srgbClr>
                      </a:outerShdw>
                    </a:effectLst>
                  </a:rPr>
                  <a:t>Div. of Fire Safety</a:t>
                </a:r>
              </a:p>
            </p:txBody>
          </p:sp>
          <p:sp>
            <p:nvSpPr>
              <p:cNvPr id="395269" name="Text Box 5"/>
              <p:cNvSpPr txBox="1">
                <a:spLocks noChangeArrowheads="1"/>
              </p:cNvSpPr>
              <p:nvPr/>
            </p:nvSpPr>
            <p:spPr bwMode="auto">
              <a:xfrm>
                <a:off x="576" y="1923"/>
                <a:ext cx="1008" cy="237"/>
              </a:xfrm>
              <a:prstGeom prst="rect">
                <a:avLst/>
              </a:prstGeom>
              <a:solidFill>
                <a:schemeClr val="accent1"/>
              </a:solidFill>
              <a:ln w="9525">
                <a:solidFill>
                  <a:srgbClr val="FFFF00"/>
                </a:solidFill>
                <a:miter lim="800000"/>
                <a:headEnd/>
                <a:tailEnd/>
              </a:ln>
              <a:effectLst/>
            </p:spPr>
            <p:txBody>
              <a:bodyPr>
                <a:spAutoFit/>
              </a:bodyPr>
              <a:lstStyle/>
              <a:p>
                <a:pPr algn="ctr" eaLnBrk="1" hangingPunct="1">
                  <a:spcBef>
                    <a:spcPct val="50000"/>
                  </a:spcBef>
                  <a:defRPr/>
                </a:pPr>
                <a:r>
                  <a:rPr lang="en-US">
                    <a:solidFill>
                      <a:srgbClr val="FFFF00"/>
                    </a:solidFill>
                    <a:effectLst>
                      <a:outerShdw blurRad="38100" dist="38100" dir="2700000" algn="tl">
                        <a:srgbClr val="000000"/>
                      </a:outerShdw>
                    </a:effectLst>
                  </a:rPr>
                  <a:t>UFC</a:t>
                </a:r>
              </a:p>
            </p:txBody>
          </p:sp>
          <p:sp>
            <p:nvSpPr>
              <p:cNvPr id="12302" name="Line 6"/>
              <p:cNvSpPr>
                <a:spLocks noChangeShapeType="1"/>
              </p:cNvSpPr>
              <p:nvPr/>
            </p:nvSpPr>
            <p:spPr bwMode="auto">
              <a:xfrm>
                <a:off x="1056" y="1587"/>
                <a:ext cx="0" cy="336"/>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2294" name="Line 8"/>
            <p:cNvSpPr>
              <a:spLocks noChangeShapeType="1"/>
            </p:cNvSpPr>
            <p:nvPr/>
          </p:nvSpPr>
          <p:spPr bwMode="auto">
            <a:xfrm>
              <a:off x="4416" y="2160"/>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5" name="Line 9"/>
            <p:cNvSpPr>
              <a:spLocks noChangeShapeType="1"/>
            </p:cNvSpPr>
            <p:nvPr/>
          </p:nvSpPr>
          <p:spPr bwMode="auto">
            <a:xfrm>
              <a:off x="3648" y="2448"/>
              <a:ext cx="144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6" name="Line 10"/>
            <p:cNvSpPr>
              <a:spLocks noChangeShapeType="1"/>
            </p:cNvSpPr>
            <p:nvPr/>
          </p:nvSpPr>
          <p:spPr bwMode="auto">
            <a:xfrm>
              <a:off x="5088" y="2448"/>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7" name="Line 11"/>
            <p:cNvSpPr>
              <a:spLocks noChangeShapeType="1"/>
            </p:cNvSpPr>
            <p:nvPr/>
          </p:nvSpPr>
          <p:spPr bwMode="auto">
            <a:xfrm>
              <a:off x="3648" y="2448"/>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8" name="Text Box 13"/>
            <p:cNvSpPr txBox="1">
              <a:spLocks noChangeArrowheads="1"/>
            </p:cNvSpPr>
            <p:nvPr/>
          </p:nvSpPr>
          <p:spPr bwMode="auto">
            <a:xfrm>
              <a:off x="3024" y="2784"/>
              <a:ext cx="1200" cy="1114"/>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lgn="ctr" eaLnBrk="1" hangingPunct="1">
                <a:spcBef>
                  <a:spcPct val="0"/>
                </a:spcBef>
                <a:buClrTx/>
                <a:buSzTx/>
                <a:buFontTx/>
                <a:buNone/>
              </a:pPr>
              <a:r>
                <a:rPr lang="en-US" altLang="en-US" sz="1800" b="1" dirty="0">
                  <a:solidFill>
                    <a:schemeClr val="bg1"/>
                  </a:solidFill>
                </a:rPr>
                <a:t>Those buildings and structures built or constructed </a:t>
              </a:r>
              <a:r>
                <a:rPr lang="en-US" altLang="en-US" sz="1800" b="1" dirty="0">
                  <a:solidFill>
                    <a:srgbClr val="FFFF00"/>
                  </a:solidFill>
                </a:rPr>
                <a:t>before</a:t>
              </a:r>
              <a:r>
                <a:rPr lang="en-US" altLang="en-US" sz="1800" b="1" dirty="0">
                  <a:solidFill>
                    <a:schemeClr val="bg1"/>
                  </a:solidFill>
                </a:rPr>
                <a:t> January 1, 1977</a:t>
              </a:r>
            </a:p>
          </p:txBody>
        </p:sp>
        <p:sp>
          <p:nvSpPr>
            <p:cNvPr id="12299" name="Text Box 14"/>
            <p:cNvSpPr txBox="1">
              <a:spLocks noChangeArrowheads="1"/>
            </p:cNvSpPr>
            <p:nvPr/>
          </p:nvSpPr>
          <p:spPr bwMode="auto">
            <a:xfrm>
              <a:off x="4512" y="2784"/>
              <a:ext cx="1200" cy="1114"/>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lgn="ctr" eaLnBrk="1" hangingPunct="1">
                <a:spcBef>
                  <a:spcPct val="0"/>
                </a:spcBef>
                <a:buClrTx/>
                <a:buSzTx/>
                <a:buFontTx/>
                <a:buNone/>
              </a:pPr>
              <a:r>
                <a:rPr lang="en-US" altLang="en-US" sz="1800" b="1" dirty="0">
                  <a:solidFill>
                    <a:schemeClr val="bg1"/>
                  </a:solidFill>
                </a:rPr>
                <a:t>Those buildings and structures built or constructed </a:t>
              </a:r>
              <a:r>
                <a:rPr lang="en-US" altLang="en-US" sz="1800" b="1" dirty="0">
                  <a:solidFill>
                    <a:srgbClr val="FFFF00"/>
                  </a:solidFill>
                </a:rPr>
                <a:t>after</a:t>
              </a:r>
              <a:r>
                <a:rPr lang="en-US" altLang="en-US" sz="1800" b="1" dirty="0">
                  <a:solidFill>
                    <a:schemeClr val="bg1"/>
                  </a:solidFill>
                </a:rPr>
                <a:t> January 1, 1977</a:t>
              </a:r>
            </a:p>
          </p:txBody>
        </p:sp>
      </p:gr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p:txBody>
          <a:bodyPr/>
          <a:lstStyle/>
          <a:p>
            <a:pPr eaLnBrk="1" hangingPunct="1">
              <a:defRPr/>
            </a:pPr>
            <a:r>
              <a:rPr lang="en-US" dirty="0"/>
              <a:t>Code Enforcement-NJ</a:t>
            </a:r>
          </a:p>
        </p:txBody>
      </p:sp>
      <p:sp>
        <p:nvSpPr>
          <p:cNvPr id="399363" name="Rectangle 3"/>
          <p:cNvSpPr>
            <a:spLocks noGrp="1" noChangeArrowheads="1"/>
          </p:cNvSpPr>
          <p:nvPr>
            <p:ph type="body" idx="1"/>
          </p:nvPr>
        </p:nvSpPr>
        <p:spPr>
          <a:xfrm>
            <a:off x="76200" y="4419600"/>
            <a:ext cx="4572000" cy="2286000"/>
          </a:xfrm>
          <a:ln>
            <a:solidFill>
              <a:srgbClr val="FFFF00"/>
            </a:solidFill>
          </a:ln>
        </p:spPr>
        <p:txBody>
          <a:bodyPr/>
          <a:lstStyle/>
          <a:p>
            <a:pPr eaLnBrk="1" hangingPunct="1">
              <a:lnSpc>
                <a:spcPct val="90000"/>
              </a:lnSpc>
              <a:defRPr/>
            </a:pPr>
            <a:r>
              <a:rPr lang="en-US" sz="2800"/>
              <a:t>Those Constructed under the UCC-NJ</a:t>
            </a:r>
          </a:p>
          <a:p>
            <a:pPr eaLnBrk="1" hangingPunct="1">
              <a:lnSpc>
                <a:spcPct val="90000"/>
              </a:lnSpc>
              <a:defRPr/>
            </a:pPr>
            <a:r>
              <a:rPr lang="en-US" sz="2800"/>
              <a:t>Maintained as building and approved using the fire prevention code.</a:t>
            </a:r>
          </a:p>
        </p:txBody>
      </p:sp>
      <p:grpSp>
        <p:nvGrpSpPr>
          <p:cNvPr id="13316" name="Group 4"/>
          <p:cNvGrpSpPr>
            <a:grpSpLocks/>
          </p:cNvGrpSpPr>
          <p:nvPr/>
        </p:nvGrpSpPr>
        <p:grpSpPr bwMode="auto">
          <a:xfrm>
            <a:off x="4800600" y="1600200"/>
            <a:ext cx="4267200" cy="4587875"/>
            <a:chOff x="3024" y="1008"/>
            <a:chExt cx="2688" cy="2890"/>
          </a:xfrm>
        </p:grpSpPr>
        <p:grpSp>
          <p:nvGrpSpPr>
            <p:cNvPr id="13320" name="Group 5"/>
            <p:cNvGrpSpPr>
              <a:grpSpLocks/>
            </p:cNvGrpSpPr>
            <p:nvPr/>
          </p:nvGrpSpPr>
          <p:grpSpPr bwMode="auto">
            <a:xfrm>
              <a:off x="3696" y="1008"/>
              <a:ext cx="1440" cy="1101"/>
              <a:chOff x="336" y="1059"/>
              <a:chExt cx="1440" cy="1101"/>
            </a:xfrm>
          </p:grpSpPr>
          <p:sp>
            <p:nvSpPr>
              <p:cNvPr id="399366" name="Text Box 6"/>
              <p:cNvSpPr txBox="1">
                <a:spLocks noChangeArrowheads="1"/>
              </p:cNvSpPr>
              <p:nvPr/>
            </p:nvSpPr>
            <p:spPr bwMode="auto">
              <a:xfrm>
                <a:off x="336" y="1059"/>
                <a:ext cx="1440" cy="509"/>
              </a:xfrm>
              <a:prstGeom prst="rect">
                <a:avLst/>
              </a:prstGeom>
              <a:solidFill>
                <a:srgbClr val="FF0000"/>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rgbClr val="FFFF00"/>
                    </a:solidFill>
                    <a:effectLst>
                      <a:outerShdw blurRad="38100" dist="38100" dir="2700000" algn="tl">
                        <a:srgbClr val="000000"/>
                      </a:outerShdw>
                    </a:effectLst>
                  </a:rPr>
                  <a:t>DFS</a:t>
                </a:r>
              </a:p>
              <a:p>
                <a:pPr algn="ctr" eaLnBrk="1" hangingPunct="1">
                  <a:spcBef>
                    <a:spcPct val="50000"/>
                  </a:spcBef>
                  <a:defRPr/>
                </a:pPr>
                <a:r>
                  <a:rPr lang="en-US" b="1" dirty="0">
                    <a:solidFill>
                      <a:srgbClr val="FFFF00"/>
                    </a:solidFill>
                    <a:effectLst>
                      <a:outerShdw blurRad="38100" dist="38100" dir="2700000" algn="tl">
                        <a:srgbClr val="000000"/>
                      </a:outerShdw>
                    </a:effectLst>
                  </a:rPr>
                  <a:t>Div. of Fire Safety</a:t>
                </a:r>
              </a:p>
            </p:txBody>
          </p:sp>
          <p:sp>
            <p:nvSpPr>
              <p:cNvPr id="399367" name="Text Box 7"/>
              <p:cNvSpPr txBox="1">
                <a:spLocks noChangeArrowheads="1"/>
              </p:cNvSpPr>
              <p:nvPr/>
            </p:nvSpPr>
            <p:spPr bwMode="auto">
              <a:xfrm>
                <a:off x="576" y="1923"/>
                <a:ext cx="1008" cy="237"/>
              </a:xfrm>
              <a:prstGeom prst="rect">
                <a:avLst/>
              </a:prstGeom>
              <a:solidFill>
                <a:schemeClr val="accent1"/>
              </a:solidFill>
              <a:ln w="9525">
                <a:solidFill>
                  <a:srgbClr val="FFFF00"/>
                </a:solidFill>
                <a:miter lim="800000"/>
                <a:headEnd/>
                <a:tailEnd/>
              </a:ln>
              <a:effectLst/>
            </p:spPr>
            <p:txBody>
              <a:bodyPr>
                <a:spAutoFit/>
              </a:bodyPr>
              <a:lstStyle/>
              <a:p>
                <a:pPr algn="ctr" eaLnBrk="1" hangingPunct="1">
                  <a:spcBef>
                    <a:spcPct val="50000"/>
                  </a:spcBef>
                  <a:defRPr/>
                </a:pPr>
                <a:r>
                  <a:rPr lang="en-US">
                    <a:solidFill>
                      <a:srgbClr val="FFFF00"/>
                    </a:solidFill>
                    <a:effectLst>
                      <a:outerShdw blurRad="38100" dist="38100" dir="2700000" algn="tl">
                        <a:srgbClr val="000000"/>
                      </a:outerShdw>
                    </a:effectLst>
                  </a:rPr>
                  <a:t>UFC</a:t>
                </a:r>
              </a:p>
            </p:txBody>
          </p:sp>
          <p:sp>
            <p:nvSpPr>
              <p:cNvPr id="13329" name="Line 8"/>
              <p:cNvSpPr>
                <a:spLocks noChangeShapeType="1"/>
              </p:cNvSpPr>
              <p:nvPr/>
            </p:nvSpPr>
            <p:spPr bwMode="auto">
              <a:xfrm>
                <a:off x="1056" y="1587"/>
                <a:ext cx="0" cy="336"/>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3321" name="Line 9"/>
            <p:cNvSpPr>
              <a:spLocks noChangeShapeType="1"/>
            </p:cNvSpPr>
            <p:nvPr/>
          </p:nvSpPr>
          <p:spPr bwMode="auto">
            <a:xfrm>
              <a:off x="4416" y="2160"/>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2" name="Line 10"/>
            <p:cNvSpPr>
              <a:spLocks noChangeShapeType="1"/>
            </p:cNvSpPr>
            <p:nvPr/>
          </p:nvSpPr>
          <p:spPr bwMode="auto">
            <a:xfrm>
              <a:off x="3648" y="2448"/>
              <a:ext cx="1440" cy="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3" name="Line 11"/>
            <p:cNvSpPr>
              <a:spLocks noChangeShapeType="1"/>
            </p:cNvSpPr>
            <p:nvPr/>
          </p:nvSpPr>
          <p:spPr bwMode="auto">
            <a:xfrm>
              <a:off x="5088" y="2448"/>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4" name="Line 12"/>
            <p:cNvSpPr>
              <a:spLocks noChangeShapeType="1"/>
            </p:cNvSpPr>
            <p:nvPr/>
          </p:nvSpPr>
          <p:spPr bwMode="auto">
            <a:xfrm>
              <a:off x="3648" y="2448"/>
              <a:ext cx="0" cy="288"/>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25" name="Text Box 13"/>
            <p:cNvSpPr txBox="1">
              <a:spLocks noChangeArrowheads="1"/>
            </p:cNvSpPr>
            <p:nvPr/>
          </p:nvSpPr>
          <p:spPr bwMode="auto">
            <a:xfrm>
              <a:off x="3024" y="2784"/>
              <a:ext cx="1200" cy="1114"/>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lgn="ctr" eaLnBrk="1" hangingPunct="1">
                <a:spcBef>
                  <a:spcPct val="0"/>
                </a:spcBef>
                <a:buClrTx/>
                <a:buSzTx/>
                <a:buFontTx/>
                <a:buNone/>
              </a:pPr>
              <a:r>
                <a:rPr lang="en-US" altLang="en-US" sz="1800" b="1" dirty="0">
                  <a:solidFill>
                    <a:schemeClr val="bg1"/>
                  </a:solidFill>
                </a:rPr>
                <a:t>Those buildings and structures built or constructed </a:t>
              </a:r>
              <a:r>
                <a:rPr lang="en-US" altLang="en-US" sz="1800" b="1" dirty="0">
                  <a:solidFill>
                    <a:srgbClr val="FFFF00"/>
                  </a:solidFill>
                </a:rPr>
                <a:t>before</a:t>
              </a:r>
              <a:r>
                <a:rPr lang="en-US" altLang="en-US" sz="1800" b="1" dirty="0">
                  <a:solidFill>
                    <a:schemeClr val="bg1"/>
                  </a:solidFill>
                </a:rPr>
                <a:t> January 1, 1977</a:t>
              </a:r>
            </a:p>
          </p:txBody>
        </p:sp>
        <p:sp>
          <p:nvSpPr>
            <p:cNvPr id="13326" name="Text Box 14"/>
            <p:cNvSpPr txBox="1">
              <a:spLocks noChangeArrowheads="1"/>
            </p:cNvSpPr>
            <p:nvPr/>
          </p:nvSpPr>
          <p:spPr bwMode="auto">
            <a:xfrm>
              <a:off x="4512" y="2784"/>
              <a:ext cx="1200" cy="1114"/>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lgn="ctr" eaLnBrk="1" hangingPunct="1">
                <a:spcBef>
                  <a:spcPct val="0"/>
                </a:spcBef>
                <a:buClrTx/>
                <a:buSzTx/>
                <a:buFontTx/>
                <a:buNone/>
              </a:pPr>
              <a:r>
                <a:rPr lang="en-US" altLang="en-US" sz="1800" b="1" dirty="0">
                  <a:solidFill>
                    <a:schemeClr val="bg1"/>
                  </a:solidFill>
                </a:rPr>
                <a:t>Those buildings and structures built or constructed </a:t>
              </a:r>
              <a:r>
                <a:rPr lang="en-US" altLang="en-US" sz="1800" b="1" dirty="0">
                  <a:solidFill>
                    <a:srgbClr val="FFFF00"/>
                  </a:solidFill>
                </a:rPr>
                <a:t>after</a:t>
              </a:r>
              <a:r>
                <a:rPr lang="en-US" altLang="en-US" sz="1800" b="1" dirty="0">
                  <a:solidFill>
                    <a:schemeClr val="bg1"/>
                  </a:solidFill>
                </a:rPr>
                <a:t> January 1, 1977</a:t>
              </a:r>
            </a:p>
          </p:txBody>
        </p:sp>
      </p:grpSp>
      <p:sp>
        <p:nvSpPr>
          <p:cNvPr id="399375" name="Rectangle 15"/>
          <p:cNvSpPr>
            <a:spLocks noChangeArrowheads="1"/>
          </p:cNvSpPr>
          <p:nvPr/>
        </p:nvSpPr>
        <p:spPr bwMode="auto">
          <a:xfrm>
            <a:off x="76200" y="1752600"/>
            <a:ext cx="4572000" cy="2514600"/>
          </a:xfrm>
          <a:prstGeom prst="rect">
            <a:avLst/>
          </a:prstGeom>
          <a:noFill/>
          <a:ln w="9525">
            <a:solidFill>
              <a:srgbClr val="FFFF00"/>
            </a:solidFill>
            <a:miter lim="800000"/>
            <a:headEnd/>
            <a:tailEnd/>
          </a:ln>
          <a:effectLst/>
        </p:spPr>
        <p:txBody>
          <a:bodyPr/>
          <a:lstStyle/>
          <a:p>
            <a:pPr marL="342900" indent="-342900" eaLnBrk="1" hangingPunct="1">
              <a:lnSpc>
                <a:spcPct val="90000"/>
              </a:lnSpc>
              <a:spcBef>
                <a:spcPct val="20000"/>
              </a:spcBef>
              <a:buClr>
                <a:schemeClr val="hlink"/>
              </a:buClr>
              <a:buSzPct val="90000"/>
              <a:buFont typeface="Wingdings" pitchFamily="2" charset="2"/>
              <a:buBlip>
                <a:blip r:embed="rId3"/>
              </a:buBlip>
              <a:defRPr/>
            </a:pPr>
            <a:r>
              <a:rPr lang="en-US" sz="2800" dirty="0">
                <a:solidFill>
                  <a:schemeClr val="bg1"/>
                </a:solidFill>
                <a:effectLst>
                  <a:outerShdw blurRad="38100" dist="38100" dir="2700000" algn="tl">
                    <a:srgbClr val="000000"/>
                  </a:outerShdw>
                </a:effectLst>
              </a:rPr>
              <a:t>Those Constructed prior to the UCC-NJ adoption.</a:t>
            </a:r>
          </a:p>
          <a:p>
            <a:pPr marL="342900" indent="-342900" eaLnBrk="1" hangingPunct="1">
              <a:lnSpc>
                <a:spcPct val="90000"/>
              </a:lnSpc>
              <a:spcBef>
                <a:spcPct val="20000"/>
              </a:spcBef>
              <a:buClr>
                <a:schemeClr val="hlink"/>
              </a:buClr>
              <a:buSzPct val="90000"/>
              <a:buFont typeface="Wingdings" pitchFamily="2" charset="2"/>
              <a:buBlip>
                <a:blip r:embed="rId3"/>
              </a:buBlip>
              <a:defRPr/>
            </a:pPr>
            <a:r>
              <a:rPr lang="en-US" sz="2800" dirty="0">
                <a:solidFill>
                  <a:schemeClr val="bg1"/>
                </a:solidFill>
                <a:effectLst>
                  <a:outerShdw blurRad="38100" dist="38100" dir="2700000" algn="tl">
                    <a:srgbClr val="000000"/>
                  </a:outerShdw>
                </a:effectLst>
              </a:rPr>
              <a:t>Maintained as building and approved using the fire prevention code and Retro-code. </a:t>
            </a:r>
            <a:r>
              <a:rPr lang="en-US" sz="1600" b="1" dirty="0">
                <a:solidFill>
                  <a:srgbClr val="FFFF00"/>
                </a:solidFill>
                <a:effectLst>
                  <a:outerShdw blurRad="38100" dist="38100" dir="2700000" algn="tl">
                    <a:srgbClr val="000000"/>
                  </a:outerShdw>
                </a:effectLst>
              </a:rPr>
              <a:t>(N.J.A.C. 5:70-4.1)</a:t>
            </a:r>
          </a:p>
        </p:txBody>
      </p:sp>
      <p:sp>
        <p:nvSpPr>
          <p:cNvPr id="13318" name="AutoShape 18"/>
          <p:cNvSpPr>
            <a:spLocks noChangeArrowheads="1"/>
          </p:cNvSpPr>
          <p:nvPr/>
        </p:nvSpPr>
        <p:spPr bwMode="auto">
          <a:xfrm rot="-2267518">
            <a:off x="4913313" y="3276600"/>
            <a:ext cx="304800" cy="1219200"/>
          </a:xfrm>
          <a:prstGeom prst="upDownArrow">
            <a:avLst>
              <a:gd name="adj1" fmla="val 50000"/>
              <a:gd name="adj2" fmla="val 80000"/>
            </a:avLst>
          </a:prstGeom>
          <a:solidFill>
            <a:srgbClr val="FFFF00"/>
          </a:solidFill>
          <a:ln w="9525">
            <a:solidFill>
              <a:srgbClr val="FF0000"/>
            </a:solidFill>
            <a:miter lim="800000"/>
            <a:headEnd/>
            <a:tailEnd/>
          </a:ln>
        </p:spPr>
        <p:txBody>
          <a:bodyPr vert="eaVert"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3319" name="AutoShape 19"/>
          <p:cNvSpPr>
            <a:spLocks noChangeArrowheads="1"/>
          </p:cNvSpPr>
          <p:nvPr/>
        </p:nvSpPr>
        <p:spPr bwMode="auto">
          <a:xfrm>
            <a:off x="4648200" y="6248400"/>
            <a:ext cx="4419600" cy="609600"/>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3085 w 21600"/>
              <a:gd name="T25" fmla="*/ 12343 h 21600"/>
              <a:gd name="T26" fmla="*/ 18514 w 21600"/>
              <a:gd name="T27" fmla="*/ 185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rgbClr val="FFFF00"/>
          </a:solidFill>
          <a:ln w="9525">
            <a:solidFill>
              <a:srgbClr val="FF0000"/>
            </a:solidFill>
            <a:miter lim="800000"/>
            <a:headEnd/>
            <a:tailEnd/>
          </a:ln>
        </p:spPr>
        <p:txBody>
          <a:bodyPr wrap="none" anchor="ctr"/>
          <a:lstStyle/>
          <a:p>
            <a:endParaRPr lang="en-US"/>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pPr eaLnBrk="1" hangingPunct="1">
              <a:defRPr/>
            </a:pPr>
            <a:r>
              <a:rPr lang="en-US"/>
              <a:t>Class assignment</a:t>
            </a:r>
          </a:p>
        </p:txBody>
      </p:sp>
      <p:sp>
        <p:nvSpPr>
          <p:cNvPr id="304131" name="Rectangle 3"/>
          <p:cNvSpPr>
            <a:spLocks noGrp="1" noChangeArrowheads="1"/>
          </p:cNvSpPr>
          <p:nvPr>
            <p:ph type="body" idx="1"/>
          </p:nvPr>
        </p:nvSpPr>
        <p:spPr/>
        <p:txBody>
          <a:bodyPr/>
          <a:lstStyle/>
          <a:p>
            <a:pPr eaLnBrk="1" hangingPunct="1">
              <a:defRPr/>
            </a:pPr>
            <a:r>
              <a:rPr lang="en-US" dirty="0"/>
              <a:t>List 10 Buildings and or structures and/or properties in your fire district  or around your home or work.</a:t>
            </a:r>
          </a:p>
          <a:p>
            <a:pPr eaLnBrk="1" hangingPunct="1">
              <a:defRPr/>
            </a:pPr>
            <a:r>
              <a:rPr lang="en-US" b="1" dirty="0">
                <a:solidFill>
                  <a:srgbClr val="FFFF00"/>
                </a:solidFill>
              </a:rPr>
              <a:t>List the name business/facility</a:t>
            </a:r>
          </a:p>
          <a:p>
            <a:pPr eaLnBrk="1" hangingPunct="1">
              <a:defRPr/>
            </a:pPr>
            <a:r>
              <a:rPr lang="en-US" b="1" dirty="0">
                <a:solidFill>
                  <a:srgbClr val="FFFF00"/>
                </a:solidFill>
              </a:rPr>
              <a:t>What they do</a:t>
            </a:r>
            <a:r>
              <a:rPr lang="en-US" dirty="0"/>
              <a:t> (Auto repair body shop, retail sales, business office)</a:t>
            </a:r>
          </a:p>
          <a:p>
            <a:pPr eaLnBrk="1" hangingPunct="1">
              <a:buFont typeface="Wingdings" pitchFamily="2" charset="2"/>
              <a:buNone/>
              <a:defRPr/>
            </a:pPr>
            <a:r>
              <a:rPr lang="en-US" dirty="0"/>
              <a:t>(see previous homework assignment from student manual)</a:t>
            </a:r>
          </a:p>
        </p:txBody>
      </p:sp>
      <p:sp>
        <p:nvSpPr>
          <p:cNvPr id="14342" name="Text Box 6"/>
          <p:cNvSpPr txBox="1">
            <a:spLocks noChangeArrowheads="1"/>
          </p:cNvSpPr>
          <p:nvPr/>
        </p:nvSpPr>
        <p:spPr bwMode="auto">
          <a:xfrm>
            <a:off x="2305050" y="6208713"/>
            <a:ext cx="39195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en-US" b="1" i="1" u="sng" dirty="0">
                <a:solidFill>
                  <a:srgbClr val="FFFF00"/>
                </a:solidFill>
                <a:effectLst>
                  <a:outerShdw blurRad="38100" dist="38100" dir="2700000" algn="tl">
                    <a:srgbClr val="000000"/>
                  </a:outerShdw>
                </a:effectLst>
              </a:rPr>
              <a:t>Lets review that homework now…………</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box(in)">
                                      <p:cBhvr>
                                        <p:cTn id="7"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1104900" y="2895600"/>
            <a:ext cx="7543800" cy="563562"/>
          </a:xfrm>
        </p:spPr>
        <p:txBody>
          <a:bodyPr>
            <a:normAutofit fontScale="90000"/>
          </a:bodyPr>
          <a:lstStyle/>
          <a:p>
            <a:pPr eaLnBrk="1" hangingPunct="1">
              <a:defRPr/>
            </a:pPr>
            <a:r>
              <a:rPr lang="en-US" b="1" dirty="0"/>
              <a:t>Use Groups</a:t>
            </a: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304800"/>
            <a:ext cx="8229600" cy="762000"/>
          </a:xfrm>
          <a:ln w="76200" cmpd="tri">
            <a:solidFill>
              <a:srgbClr val="FFFF00"/>
            </a:solidFill>
          </a:ln>
        </p:spPr>
        <p:txBody>
          <a:bodyPr/>
          <a:lstStyle/>
          <a:p>
            <a:pPr eaLnBrk="1" hangingPunct="1">
              <a:defRPr/>
            </a:pPr>
            <a:r>
              <a:rPr lang="en-US" sz="4000" b="0"/>
              <a:t>BUILDING CLASSIFICATION</a:t>
            </a:r>
          </a:p>
        </p:txBody>
      </p:sp>
      <p:sp>
        <p:nvSpPr>
          <p:cNvPr id="77827" name="Rectangle 3"/>
          <p:cNvSpPr>
            <a:spLocks noGrp="1" noChangeArrowheads="1"/>
          </p:cNvSpPr>
          <p:nvPr>
            <p:ph type="body" idx="1"/>
          </p:nvPr>
        </p:nvSpPr>
        <p:spPr>
          <a:xfrm>
            <a:off x="228600" y="1163638"/>
            <a:ext cx="8229600" cy="5008562"/>
          </a:xfrm>
        </p:spPr>
        <p:txBody>
          <a:bodyPr>
            <a:normAutofit lnSpcReduction="10000"/>
          </a:bodyPr>
          <a:lstStyle/>
          <a:p>
            <a:pPr eaLnBrk="1" hangingPunct="1">
              <a:defRPr/>
            </a:pPr>
            <a:r>
              <a:rPr lang="en-US" sz="2800" b="1" dirty="0"/>
              <a:t>A	Assembly		A-1, A-2, A-3, A-4, A-5</a:t>
            </a:r>
          </a:p>
          <a:p>
            <a:pPr eaLnBrk="1" hangingPunct="1">
              <a:defRPr/>
            </a:pPr>
            <a:r>
              <a:rPr lang="en-US" sz="2800" b="1" dirty="0"/>
              <a:t>B	Business</a:t>
            </a:r>
          </a:p>
          <a:p>
            <a:pPr eaLnBrk="1" hangingPunct="1">
              <a:defRPr/>
            </a:pPr>
            <a:r>
              <a:rPr lang="en-US" sz="2800" b="1" dirty="0"/>
              <a:t>E	Educational</a:t>
            </a:r>
          </a:p>
          <a:p>
            <a:pPr eaLnBrk="1" hangingPunct="1">
              <a:defRPr/>
            </a:pPr>
            <a:r>
              <a:rPr lang="en-US" sz="2800" b="1" dirty="0"/>
              <a:t>F	Factory		F-1, F-2</a:t>
            </a:r>
          </a:p>
          <a:p>
            <a:pPr eaLnBrk="1" hangingPunct="1">
              <a:defRPr/>
            </a:pPr>
            <a:r>
              <a:rPr lang="en-US" sz="2800" b="1" dirty="0"/>
              <a:t>H	High Hazard	H-1, H-2, H-3, H-4, H-5</a:t>
            </a:r>
          </a:p>
          <a:p>
            <a:pPr eaLnBrk="1" hangingPunct="1">
              <a:defRPr/>
            </a:pPr>
            <a:r>
              <a:rPr lang="en-US" sz="2800" b="1" dirty="0"/>
              <a:t>I	Institutional	I-1, I-2, I-3, I-4</a:t>
            </a:r>
          </a:p>
          <a:p>
            <a:pPr eaLnBrk="1" hangingPunct="1">
              <a:defRPr/>
            </a:pPr>
            <a:r>
              <a:rPr lang="en-US" sz="2800" b="1" dirty="0"/>
              <a:t>M	Mercantile</a:t>
            </a:r>
          </a:p>
          <a:p>
            <a:pPr eaLnBrk="1" hangingPunct="1">
              <a:defRPr/>
            </a:pPr>
            <a:r>
              <a:rPr lang="en-US" sz="2800" b="1" dirty="0"/>
              <a:t>R 	Residential	R-1, R-2, R-3, R-4, R-5</a:t>
            </a:r>
          </a:p>
          <a:p>
            <a:pPr eaLnBrk="1" hangingPunct="1">
              <a:defRPr/>
            </a:pPr>
            <a:r>
              <a:rPr lang="en-US" sz="2800" b="1" dirty="0"/>
              <a:t>S	Storage		S-1, S-2</a:t>
            </a:r>
          </a:p>
          <a:p>
            <a:pPr eaLnBrk="1" hangingPunct="1">
              <a:defRPr/>
            </a:pPr>
            <a:r>
              <a:rPr lang="en-US" sz="2800" b="1" dirty="0"/>
              <a:t>U 	Utility  </a:t>
            </a:r>
          </a:p>
        </p:txBody>
      </p:sp>
      <p:sp>
        <p:nvSpPr>
          <p:cNvPr id="77828" name="Text Box 4"/>
          <p:cNvSpPr txBox="1">
            <a:spLocks noChangeArrowheads="1"/>
          </p:cNvSpPr>
          <p:nvPr/>
        </p:nvSpPr>
        <p:spPr bwMode="auto">
          <a:xfrm>
            <a:off x="1600200" y="6284913"/>
            <a:ext cx="5883275" cy="366712"/>
          </a:xfrm>
          <a:prstGeom prst="rect">
            <a:avLst/>
          </a:prstGeom>
          <a:noFill/>
          <a:ln w="9525">
            <a:noFill/>
            <a:miter lim="800000"/>
            <a:headEnd/>
            <a:tailEnd/>
          </a:ln>
          <a:effectLst/>
        </p:spPr>
        <p:txBody>
          <a:bodyPr>
            <a:spAutoFit/>
          </a:bodyPr>
          <a:lstStyle/>
          <a:p>
            <a:pPr algn="ctr" eaLnBrk="1" hangingPunct="1">
              <a:spcBef>
                <a:spcPct val="20000"/>
              </a:spcBef>
              <a:buClr>
                <a:schemeClr val="hlink"/>
              </a:buClr>
              <a:buSzPct val="90000"/>
              <a:buFont typeface="Wingdings" pitchFamily="2" charset="2"/>
              <a:buNone/>
              <a:defRPr/>
            </a:pPr>
            <a:r>
              <a:rPr lang="en-US" b="1" dirty="0">
                <a:solidFill>
                  <a:srgbClr val="FFFF00"/>
                </a:solidFill>
                <a:effectLst>
                  <a:outerShdw blurRad="38100" dist="38100" dir="2700000" algn="tl">
                    <a:srgbClr val="000000"/>
                  </a:outerShdw>
                </a:effectLst>
              </a:rPr>
              <a:t>(Uniform Construction Code of N.J.)</a:t>
            </a:r>
            <a:endParaRPr lang="en-US" dirty="0">
              <a:solidFill>
                <a:srgbClr val="FFFF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Effect transition="in" filter="checkerboard(across)">
                                      <p:cBhvr>
                                        <p:cTn id="7" dur="500"/>
                                        <p:tgtEl>
                                          <p:spTgt spid="778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7827">
                                            <p:txEl>
                                              <p:pRg st="1" end="1"/>
                                            </p:txEl>
                                          </p:spTgt>
                                        </p:tgtEl>
                                        <p:attrNameLst>
                                          <p:attrName>style.visibility</p:attrName>
                                        </p:attrNameLst>
                                      </p:cBhvr>
                                      <p:to>
                                        <p:strVal val="visible"/>
                                      </p:to>
                                    </p:set>
                                    <p:animEffect transition="in" filter="checkerboard(across)">
                                      <p:cBhvr>
                                        <p:cTn id="12" dur="500"/>
                                        <p:tgtEl>
                                          <p:spTgt spid="778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7827">
                                            <p:txEl>
                                              <p:pRg st="2" end="2"/>
                                            </p:txEl>
                                          </p:spTgt>
                                        </p:tgtEl>
                                        <p:attrNameLst>
                                          <p:attrName>style.visibility</p:attrName>
                                        </p:attrNameLst>
                                      </p:cBhvr>
                                      <p:to>
                                        <p:strVal val="visible"/>
                                      </p:to>
                                    </p:set>
                                    <p:animEffect transition="in" filter="checkerboard(across)">
                                      <p:cBhvr>
                                        <p:cTn id="17" dur="500"/>
                                        <p:tgtEl>
                                          <p:spTgt spid="778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7827">
                                            <p:txEl>
                                              <p:pRg st="3" end="3"/>
                                            </p:txEl>
                                          </p:spTgt>
                                        </p:tgtEl>
                                        <p:attrNameLst>
                                          <p:attrName>style.visibility</p:attrName>
                                        </p:attrNameLst>
                                      </p:cBhvr>
                                      <p:to>
                                        <p:strVal val="visible"/>
                                      </p:to>
                                    </p:set>
                                    <p:animEffect transition="in" filter="checkerboard(across)">
                                      <p:cBhvr>
                                        <p:cTn id="22" dur="500"/>
                                        <p:tgtEl>
                                          <p:spTgt spid="778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7827">
                                            <p:txEl>
                                              <p:pRg st="4" end="4"/>
                                            </p:txEl>
                                          </p:spTgt>
                                        </p:tgtEl>
                                        <p:attrNameLst>
                                          <p:attrName>style.visibility</p:attrName>
                                        </p:attrNameLst>
                                      </p:cBhvr>
                                      <p:to>
                                        <p:strVal val="visible"/>
                                      </p:to>
                                    </p:set>
                                    <p:animEffect transition="in" filter="checkerboard(across)">
                                      <p:cBhvr>
                                        <p:cTn id="27" dur="500"/>
                                        <p:tgtEl>
                                          <p:spTgt spid="778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7827">
                                            <p:txEl>
                                              <p:pRg st="5" end="5"/>
                                            </p:txEl>
                                          </p:spTgt>
                                        </p:tgtEl>
                                        <p:attrNameLst>
                                          <p:attrName>style.visibility</p:attrName>
                                        </p:attrNameLst>
                                      </p:cBhvr>
                                      <p:to>
                                        <p:strVal val="visible"/>
                                      </p:to>
                                    </p:set>
                                    <p:animEffect transition="in" filter="checkerboard(across)">
                                      <p:cBhvr>
                                        <p:cTn id="32" dur="500"/>
                                        <p:tgtEl>
                                          <p:spTgt spid="7782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7827">
                                            <p:txEl>
                                              <p:pRg st="6" end="6"/>
                                            </p:txEl>
                                          </p:spTgt>
                                        </p:tgtEl>
                                        <p:attrNameLst>
                                          <p:attrName>style.visibility</p:attrName>
                                        </p:attrNameLst>
                                      </p:cBhvr>
                                      <p:to>
                                        <p:strVal val="visible"/>
                                      </p:to>
                                    </p:set>
                                    <p:animEffect transition="in" filter="checkerboard(across)">
                                      <p:cBhvr>
                                        <p:cTn id="37" dur="500"/>
                                        <p:tgtEl>
                                          <p:spTgt spid="77827">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7827">
                                            <p:txEl>
                                              <p:pRg st="7" end="7"/>
                                            </p:txEl>
                                          </p:spTgt>
                                        </p:tgtEl>
                                        <p:attrNameLst>
                                          <p:attrName>style.visibility</p:attrName>
                                        </p:attrNameLst>
                                      </p:cBhvr>
                                      <p:to>
                                        <p:strVal val="visible"/>
                                      </p:to>
                                    </p:set>
                                    <p:animEffect transition="in" filter="checkerboard(across)">
                                      <p:cBhvr>
                                        <p:cTn id="42" dur="500"/>
                                        <p:tgtEl>
                                          <p:spTgt spid="7782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77827">
                                            <p:txEl>
                                              <p:pRg st="8" end="8"/>
                                            </p:txEl>
                                          </p:spTgt>
                                        </p:tgtEl>
                                        <p:attrNameLst>
                                          <p:attrName>style.visibility</p:attrName>
                                        </p:attrNameLst>
                                      </p:cBhvr>
                                      <p:to>
                                        <p:strVal val="visible"/>
                                      </p:to>
                                    </p:set>
                                    <p:animEffect transition="in" filter="checkerboard(across)">
                                      <p:cBhvr>
                                        <p:cTn id="47" dur="500"/>
                                        <p:tgtEl>
                                          <p:spTgt spid="77827">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77827">
                                            <p:txEl>
                                              <p:pRg st="9" end="9"/>
                                            </p:txEl>
                                          </p:spTgt>
                                        </p:tgtEl>
                                        <p:attrNameLst>
                                          <p:attrName>style.visibility</p:attrName>
                                        </p:attrNameLst>
                                      </p:cBhvr>
                                      <p:to>
                                        <p:strVal val="visible"/>
                                      </p:to>
                                    </p:set>
                                    <p:animEffect transition="in" filter="checkerboard(across)">
                                      <p:cBhvr>
                                        <p:cTn id="52" dur="500"/>
                                        <p:tgtEl>
                                          <p:spTgt spid="7782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defRPr/>
            </a:pPr>
            <a:r>
              <a:rPr lang="en-US" sz="4000" b="0" dirty="0"/>
              <a:t>ASSEMBLY</a:t>
            </a:r>
          </a:p>
        </p:txBody>
      </p:sp>
      <p:sp>
        <p:nvSpPr>
          <p:cNvPr id="78851" name="Rectangle 3"/>
          <p:cNvSpPr>
            <a:spLocks noGrp="1" noChangeArrowheads="1"/>
          </p:cNvSpPr>
          <p:nvPr>
            <p:ph type="body" idx="1"/>
          </p:nvPr>
        </p:nvSpPr>
        <p:spPr>
          <a:xfrm>
            <a:off x="990600" y="1295400"/>
            <a:ext cx="7924800" cy="5257800"/>
          </a:xfrm>
        </p:spPr>
        <p:txBody>
          <a:bodyPr>
            <a:normAutofit/>
          </a:bodyPr>
          <a:lstStyle/>
          <a:p>
            <a:pPr eaLnBrk="1" hangingPunct="1">
              <a:defRPr/>
            </a:pPr>
            <a:r>
              <a:rPr lang="en-US" sz="2800" b="1" dirty="0">
                <a:solidFill>
                  <a:srgbClr val="FFFF00"/>
                </a:solidFill>
              </a:rPr>
              <a:t>A-1</a:t>
            </a:r>
            <a:br>
              <a:rPr lang="en-US" sz="2800" b="1" dirty="0"/>
            </a:br>
            <a:r>
              <a:rPr lang="en-US" sz="2800" dirty="0">
                <a:effectLst/>
              </a:rPr>
              <a:t>Use Group A-1 occupancy includes assembly uses, usually with fixed seating, intended for the production and viewing of the performing arts or motion pictures including, but not limited to:</a:t>
            </a:r>
          </a:p>
          <a:p>
            <a:pPr lvl="1">
              <a:defRPr/>
            </a:pPr>
            <a:r>
              <a:rPr lang="en-US" sz="2400" dirty="0"/>
              <a:t>Motion picture theaters</a:t>
            </a:r>
          </a:p>
          <a:p>
            <a:pPr lvl="1">
              <a:defRPr/>
            </a:pPr>
            <a:r>
              <a:rPr lang="en-US" sz="2400" dirty="0"/>
              <a:t>Symphony and concert halls</a:t>
            </a:r>
          </a:p>
          <a:p>
            <a:pPr lvl="1">
              <a:defRPr/>
            </a:pPr>
            <a:r>
              <a:rPr lang="en-US" sz="2400" dirty="0"/>
              <a:t>Television and radio studios admitting an audience</a:t>
            </a:r>
          </a:p>
          <a:p>
            <a:pPr lvl="1">
              <a:defRPr/>
            </a:pPr>
            <a:r>
              <a:rPr lang="en-US" sz="2400" dirty="0"/>
              <a:t>Theaters</a:t>
            </a:r>
          </a:p>
        </p:txBody>
      </p:sp>
      <p:sp>
        <p:nvSpPr>
          <p:cNvPr id="2" name="Rectangle 1"/>
          <p:cNvSpPr/>
          <p:nvPr/>
        </p:nvSpPr>
        <p:spPr>
          <a:xfrm>
            <a:off x="306806" y="14478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rgbClr val="FFFF00"/>
                </a:solidFill>
              </a:rPr>
              <a:t>A1 </a:t>
            </a:r>
            <a:r>
              <a:rPr lang="en-US" b="1" dirty="0">
                <a:solidFill>
                  <a:schemeClr val="bg1"/>
                </a:solidFill>
              </a:rPr>
              <a:t>A2 A3 A4 A5</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amond(in)">
                                      <p:cBhvr>
                                        <p:cTn id="7" dur="2000"/>
                                        <p:tgtEl>
                                          <p:spTgt spid="78851">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78851">
                                            <p:txEl>
                                              <p:pRg st="1" end="1"/>
                                            </p:txEl>
                                          </p:spTgt>
                                        </p:tgtEl>
                                        <p:attrNameLst>
                                          <p:attrName>style.visibility</p:attrName>
                                        </p:attrNameLst>
                                      </p:cBhvr>
                                      <p:to>
                                        <p:strVal val="visible"/>
                                      </p:to>
                                    </p:set>
                                    <p:animEffect transition="in" filter="diamond(in)">
                                      <p:cBhvr>
                                        <p:cTn id="10" dur="2000"/>
                                        <p:tgtEl>
                                          <p:spTgt spid="78851">
                                            <p:txEl>
                                              <p:pRg st="1" end="1"/>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78851">
                                            <p:txEl>
                                              <p:pRg st="2" end="2"/>
                                            </p:txEl>
                                          </p:spTgt>
                                        </p:tgtEl>
                                        <p:attrNameLst>
                                          <p:attrName>style.visibility</p:attrName>
                                        </p:attrNameLst>
                                      </p:cBhvr>
                                      <p:to>
                                        <p:strVal val="visible"/>
                                      </p:to>
                                    </p:set>
                                    <p:animEffect transition="in" filter="diamond(in)">
                                      <p:cBhvr>
                                        <p:cTn id="13" dur="2000"/>
                                        <p:tgtEl>
                                          <p:spTgt spid="78851">
                                            <p:txEl>
                                              <p:pRg st="2" end="2"/>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8851">
                                            <p:txEl>
                                              <p:pRg st="3" end="3"/>
                                            </p:txEl>
                                          </p:spTgt>
                                        </p:tgtEl>
                                        <p:attrNameLst>
                                          <p:attrName>style.visibility</p:attrName>
                                        </p:attrNameLst>
                                      </p:cBhvr>
                                      <p:to>
                                        <p:strVal val="visible"/>
                                      </p:to>
                                    </p:set>
                                    <p:animEffect transition="in" filter="diamond(in)">
                                      <p:cBhvr>
                                        <p:cTn id="16" dur="2000"/>
                                        <p:tgtEl>
                                          <p:spTgt spid="78851">
                                            <p:txEl>
                                              <p:pRg st="3" end="3"/>
                                            </p:tx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8851">
                                            <p:txEl>
                                              <p:pRg st="4" end="4"/>
                                            </p:txEl>
                                          </p:spTgt>
                                        </p:tgtEl>
                                        <p:attrNameLst>
                                          <p:attrName>style.visibility</p:attrName>
                                        </p:attrNameLst>
                                      </p:cBhvr>
                                      <p:to>
                                        <p:strVal val="visible"/>
                                      </p:to>
                                    </p:set>
                                    <p:animEffect transition="in" filter="diamond(in)">
                                      <p:cBhvr>
                                        <p:cTn id="19" dur="2000"/>
                                        <p:tgtEl>
                                          <p:spTgt spid="788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pPr eaLnBrk="1" hangingPunct="1">
              <a:defRPr/>
            </a:pPr>
            <a:r>
              <a:rPr lang="en-US" sz="4000" dirty="0">
                <a:solidFill>
                  <a:srgbClr val="FFFF00"/>
                </a:solidFill>
              </a:rPr>
              <a:t>Fire Inspector Certification Program</a:t>
            </a:r>
          </a:p>
        </p:txBody>
      </p:sp>
      <p:sp>
        <p:nvSpPr>
          <p:cNvPr id="405507" name="Rectangle 3"/>
          <p:cNvSpPr>
            <a:spLocks noGrp="1" noChangeArrowheads="1"/>
          </p:cNvSpPr>
          <p:nvPr>
            <p:ph type="body" sz="half" idx="1"/>
          </p:nvPr>
        </p:nvSpPr>
        <p:spPr>
          <a:xfrm>
            <a:off x="609600" y="1600200"/>
            <a:ext cx="7848600" cy="2514600"/>
          </a:xfrm>
        </p:spPr>
        <p:txBody>
          <a:bodyPr/>
          <a:lstStyle/>
          <a:p>
            <a:pPr algn="ctr" eaLnBrk="1" hangingPunct="1">
              <a:buFont typeface="Wingdings" pitchFamily="2" charset="2"/>
              <a:buNone/>
              <a:defRPr/>
            </a:pPr>
            <a:r>
              <a:rPr lang="en-US" sz="3600" b="1" dirty="0">
                <a:solidFill>
                  <a:srgbClr val="FFFF00"/>
                </a:solidFill>
              </a:rPr>
              <a:t>New Jersey Uniform Fire Code Inspector Training Program</a:t>
            </a:r>
          </a:p>
        </p:txBody>
      </p:sp>
      <p:sp>
        <p:nvSpPr>
          <p:cNvPr id="405508" name="Text Box 4"/>
          <p:cNvSpPr txBox="1">
            <a:spLocks noChangeArrowheads="1"/>
          </p:cNvSpPr>
          <p:nvPr/>
        </p:nvSpPr>
        <p:spPr bwMode="auto">
          <a:xfrm>
            <a:off x="1905000" y="3138488"/>
            <a:ext cx="525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800" b="1" dirty="0">
                <a:solidFill>
                  <a:srgbClr val="FFFF00"/>
                </a:solidFill>
              </a:rPr>
              <a:t>Module 2  Theory of Fire Code Enforcement</a:t>
            </a:r>
          </a:p>
        </p:txBody>
      </p:sp>
      <p:pic>
        <p:nvPicPr>
          <p:cNvPr id="405509" name="Picture 5" descr="tri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2313" y="4095750"/>
            <a:ext cx="26193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3027363" y="4267200"/>
            <a:ext cx="2916237" cy="2590800"/>
            <a:chOff x="1902" y="2688"/>
            <a:chExt cx="1837" cy="1632"/>
          </a:xfrm>
        </p:grpSpPr>
        <p:grpSp>
          <p:nvGrpSpPr>
            <p:cNvPr id="3079" name="Group 7"/>
            <p:cNvGrpSpPr>
              <a:grpSpLocks/>
            </p:cNvGrpSpPr>
            <p:nvPr/>
          </p:nvGrpSpPr>
          <p:grpSpPr bwMode="auto">
            <a:xfrm>
              <a:off x="1902" y="2688"/>
              <a:ext cx="1680" cy="1632"/>
              <a:chOff x="3552" y="2592"/>
              <a:chExt cx="1680" cy="1632"/>
            </a:xfrm>
          </p:grpSpPr>
          <p:sp>
            <p:nvSpPr>
              <p:cNvPr id="3084" name="AutoShape 8"/>
              <p:cNvSpPr>
                <a:spLocks noChangeArrowheads="1"/>
              </p:cNvSpPr>
              <p:nvPr/>
            </p:nvSpPr>
            <p:spPr bwMode="auto">
              <a:xfrm rot="10800000">
                <a:off x="4080" y="3216"/>
                <a:ext cx="864" cy="768"/>
              </a:xfrm>
              <a:prstGeom prst="triangle">
                <a:avLst>
                  <a:gd name="adj" fmla="val 50000"/>
                </a:avLst>
              </a:prstGeom>
              <a:solidFill>
                <a:srgbClr val="FF0000"/>
              </a:solidFill>
              <a:ln w="9525">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5" name="AutoShape 9"/>
              <p:cNvSpPr>
                <a:spLocks noChangeArrowheads="1"/>
              </p:cNvSpPr>
              <p:nvPr/>
            </p:nvSpPr>
            <p:spPr bwMode="auto">
              <a:xfrm rot="-7155948">
                <a:off x="3504" y="3408"/>
                <a:ext cx="864" cy="768"/>
              </a:xfrm>
              <a:prstGeom prst="triangle">
                <a:avLst>
                  <a:gd name="adj" fmla="val 50000"/>
                </a:avLst>
              </a:prstGeom>
              <a:solidFill>
                <a:srgbClr val="FFFF00"/>
              </a:solidFill>
              <a:ln w="9525">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6" name="AutoShape 10"/>
              <p:cNvSpPr>
                <a:spLocks noChangeArrowheads="1"/>
              </p:cNvSpPr>
              <p:nvPr/>
            </p:nvSpPr>
            <p:spPr bwMode="auto">
              <a:xfrm rot="-7227920">
                <a:off x="4416" y="3408"/>
                <a:ext cx="864" cy="768"/>
              </a:xfrm>
              <a:prstGeom prst="triangle">
                <a:avLst>
                  <a:gd name="adj" fmla="val 50000"/>
                </a:avLst>
              </a:prstGeom>
              <a:solidFill>
                <a:schemeClr val="folHlink"/>
              </a:solidFill>
              <a:ln w="9525">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7" name="AutoShape 11"/>
              <p:cNvSpPr>
                <a:spLocks noChangeArrowheads="1"/>
              </p:cNvSpPr>
              <p:nvPr/>
            </p:nvSpPr>
            <p:spPr bwMode="auto">
              <a:xfrm rot="-7155948">
                <a:off x="3984" y="2640"/>
                <a:ext cx="864" cy="768"/>
              </a:xfrm>
              <a:prstGeom prst="triangle">
                <a:avLst>
                  <a:gd name="adj" fmla="val 50000"/>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grpSp>
        <p:sp>
          <p:nvSpPr>
            <p:cNvPr id="3080" name="Text Box 12"/>
            <p:cNvSpPr txBox="1">
              <a:spLocks noChangeArrowheads="1"/>
            </p:cNvSpPr>
            <p:nvPr/>
          </p:nvSpPr>
          <p:spPr bwMode="auto">
            <a:xfrm>
              <a:off x="2508" y="3024"/>
              <a:ext cx="75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800">
                  <a:solidFill>
                    <a:srgbClr val="FFFF00"/>
                  </a:solidFill>
                </a:rPr>
                <a:t>Education</a:t>
              </a:r>
            </a:p>
          </p:txBody>
        </p:sp>
        <p:sp>
          <p:nvSpPr>
            <p:cNvPr id="3081" name="Text Box 13"/>
            <p:cNvSpPr txBox="1">
              <a:spLocks noChangeArrowheads="1"/>
            </p:cNvSpPr>
            <p:nvPr/>
          </p:nvSpPr>
          <p:spPr bwMode="auto">
            <a:xfrm>
              <a:off x="1990" y="3903"/>
              <a:ext cx="89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600" b="1" dirty="0"/>
                <a:t>Enforcement</a:t>
              </a:r>
            </a:p>
          </p:txBody>
        </p:sp>
        <p:sp>
          <p:nvSpPr>
            <p:cNvPr id="3082" name="Text Box 14"/>
            <p:cNvSpPr txBox="1">
              <a:spLocks noChangeArrowheads="1"/>
            </p:cNvSpPr>
            <p:nvPr/>
          </p:nvSpPr>
          <p:spPr bwMode="auto">
            <a:xfrm>
              <a:off x="2941" y="3888"/>
              <a:ext cx="79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600" b="1">
                  <a:solidFill>
                    <a:schemeClr val="bg1"/>
                  </a:solidFill>
                </a:rPr>
                <a:t>Experience</a:t>
              </a:r>
            </a:p>
          </p:txBody>
        </p:sp>
        <p:sp>
          <p:nvSpPr>
            <p:cNvPr id="3083" name="Text Box 15"/>
            <p:cNvSpPr txBox="1">
              <a:spLocks noChangeArrowheads="1"/>
            </p:cNvSpPr>
            <p:nvPr/>
          </p:nvSpPr>
          <p:spPr bwMode="auto">
            <a:xfrm>
              <a:off x="2467" y="3292"/>
              <a:ext cx="855"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r>
                <a:rPr lang="en-US" altLang="en-US" sz="1600" b="1">
                  <a:solidFill>
                    <a:schemeClr val="bg1"/>
                  </a:solidFill>
                </a:rPr>
                <a:t>Engineering</a:t>
              </a:r>
            </a:p>
          </p:txBody>
        </p:sp>
      </p:gr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a:t>Use Group A-1</a:t>
            </a:r>
          </a:p>
        </p:txBody>
      </p:sp>
      <p:pic>
        <p:nvPicPr>
          <p:cNvPr id="20483" name="Picture 4" descr="2FIA-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5000" y="914400"/>
            <a:ext cx="5410200" cy="59436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eaLnBrk="1" hangingPunct="1">
              <a:defRPr/>
            </a:pPr>
            <a:r>
              <a:rPr lang="en-US"/>
              <a:t>Use Group A-1 - Theater</a:t>
            </a:r>
          </a:p>
        </p:txBody>
      </p:sp>
      <p:pic>
        <p:nvPicPr>
          <p:cNvPr id="21507" name="Picture 3" descr="2TheaterA-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1177925"/>
            <a:ext cx="7772400" cy="5603875"/>
          </a:xfr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6806" y="14478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rgbClr val="FFFF00"/>
                </a:solidFill>
              </a:rPr>
              <a:t>A1 </a:t>
            </a:r>
            <a:r>
              <a:rPr lang="en-US" b="1" dirty="0">
                <a:solidFill>
                  <a:schemeClr val="bg1"/>
                </a:solidFill>
              </a:rPr>
              <a:t>A2 A3 A4 A5</a:t>
            </a:r>
          </a:p>
        </p:txBody>
      </p:sp>
    </p:spTree>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277813"/>
            <a:ext cx="8229600" cy="712787"/>
          </a:xfrm>
        </p:spPr>
        <p:txBody>
          <a:bodyPr/>
          <a:lstStyle/>
          <a:p>
            <a:pPr eaLnBrk="1" hangingPunct="1">
              <a:defRPr/>
            </a:pPr>
            <a:r>
              <a:rPr lang="en-US" sz="4000" dirty="0"/>
              <a:t>ASSEMBLY</a:t>
            </a:r>
          </a:p>
        </p:txBody>
      </p:sp>
      <p:sp>
        <p:nvSpPr>
          <p:cNvPr id="24579" name="Text Box 3"/>
          <p:cNvSpPr txBox="1">
            <a:spLocks noChangeArrowheads="1"/>
          </p:cNvSpPr>
          <p:nvPr/>
        </p:nvSpPr>
        <p:spPr bwMode="auto">
          <a:xfrm>
            <a:off x="152400" y="903268"/>
            <a:ext cx="88773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spcBef>
                <a:spcPct val="0"/>
              </a:spcBef>
              <a:buClrTx/>
              <a:buSzTx/>
              <a:buFontTx/>
              <a:buNone/>
            </a:pPr>
            <a:r>
              <a:rPr lang="en-US" altLang="en-US" sz="2800" b="1" dirty="0">
                <a:solidFill>
                  <a:srgbClr val="FFFF00"/>
                </a:solidFill>
              </a:rPr>
              <a:t>A-2</a:t>
            </a:r>
            <a:endParaRPr lang="en-US" altLang="en-US" sz="2800" dirty="0">
              <a:solidFill>
                <a:srgbClr val="FFFF00"/>
              </a:solidFill>
            </a:endParaRPr>
          </a:p>
          <a:p>
            <a:pPr>
              <a:spcBef>
                <a:spcPct val="0"/>
              </a:spcBef>
              <a:buClrTx/>
              <a:buSzTx/>
              <a:buFontTx/>
              <a:buNone/>
            </a:pPr>
            <a:r>
              <a:rPr lang="en-US" altLang="en-US" sz="2800" dirty="0">
                <a:solidFill>
                  <a:schemeClr val="bg1"/>
                </a:solidFill>
              </a:rPr>
              <a:t>Group A-2 occupancy includes uses intended for food and drink consumption including, but not limited to:</a:t>
            </a:r>
          </a:p>
          <a:p>
            <a:pPr marL="342900" indent="-342900">
              <a:spcBef>
                <a:spcPct val="0"/>
              </a:spcBef>
              <a:buClrTx/>
              <a:buSzTx/>
              <a:buFont typeface="Arial" panose="020B0604020202020204" pitchFamily="34" charset="0"/>
              <a:buChar char="•"/>
            </a:pPr>
            <a:r>
              <a:rPr lang="en-US" altLang="en-US" sz="2400" dirty="0">
                <a:solidFill>
                  <a:schemeClr val="bg1"/>
                </a:solidFill>
              </a:rPr>
              <a:t>Banquet halls</a:t>
            </a:r>
          </a:p>
          <a:p>
            <a:pPr marL="342900" indent="-342900">
              <a:spcBef>
                <a:spcPct val="0"/>
              </a:spcBef>
              <a:buClrTx/>
              <a:buSzTx/>
              <a:buFont typeface="Arial" panose="020B0604020202020204" pitchFamily="34" charset="0"/>
              <a:buChar char="•"/>
            </a:pPr>
            <a:r>
              <a:rPr lang="en-US" altLang="en-US" sz="2400" dirty="0">
                <a:solidFill>
                  <a:schemeClr val="bg1"/>
                </a:solidFill>
              </a:rPr>
              <a:t>Casinos (gaming areas)</a:t>
            </a:r>
          </a:p>
          <a:p>
            <a:pPr marL="342900" indent="-342900">
              <a:spcBef>
                <a:spcPct val="0"/>
              </a:spcBef>
              <a:buClrTx/>
              <a:buSzTx/>
              <a:buFont typeface="Arial" panose="020B0604020202020204" pitchFamily="34" charset="0"/>
              <a:buChar char="•"/>
            </a:pPr>
            <a:r>
              <a:rPr lang="en-US" altLang="en-US" sz="2400" dirty="0">
                <a:solidFill>
                  <a:schemeClr val="bg1"/>
                </a:solidFill>
              </a:rPr>
              <a:t>Nightclubs</a:t>
            </a:r>
          </a:p>
          <a:p>
            <a:pPr marL="342900" indent="-342900">
              <a:spcBef>
                <a:spcPct val="0"/>
              </a:spcBef>
              <a:buClrTx/>
              <a:buSzTx/>
              <a:buFont typeface="Arial" panose="020B0604020202020204" pitchFamily="34" charset="0"/>
              <a:buChar char="•"/>
            </a:pPr>
            <a:r>
              <a:rPr lang="en-US" altLang="en-US" sz="2400" dirty="0">
                <a:solidFill>
                  <a:schemeClr val="bg1"/>
                </a:solidFill>
              </a:rPr>
              <a:t>Restaurants, cafeterias and similar dining facilities (including associated commercial kitchens)</a:t>
            </a:r>
          </a:p>
          <a:p>
            <a:pPr marL="342900" indent="-342900">
              <a:spcBef>
                <a:spcPct val="0"/>
              </a:spcBef>
              <a:buClrTx/>
              <a:buSzTx/>
              <a:buFont typeface="Arial" panose="020B0604020202020204" pitchFamily="34" charset="0"/>
              <a:buChar char="•"/>
            </a:pPr>
            <a:r>
              <a:rPr lang="en-US" altLang="en-US" sz="2400" dirty="0">
                <a:solidFill>
                  <a:schemeClr val="bg1"/>
                </a:solidFill>
              </a:rPr>
              <a:t>Taverns and Bars</a:t>
            </a:r>
          </a:p>
          <a:p>
            <a:pPr>
              <a:spcBef>
                <a:spcPct val="0"/>
              </a:spcBef>
              <a:buClrTx/>
              <a:buSzTx/>
              <a:buFontTx/>
              <a:buNone/>
            </a:pPr>
            <a:endParaRPr lang="en-US" altLang="en-US" sz="2400" b="1" dirty="0"/>
          </a:p>
        </p:txBody>
      </p:sp>
    </p:spTree>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57200" y="274638"/>
            <a:ext cx="8229600" cy="868362"/>
          </a:xfrm>
        </p:spPr>
        <p:txBody>
          <a:bodyPr/>
          <a:lstStyle/>
          <a:p>
            <a:pPr eaLnBrk="1" hangingPunct="1">
              <a:defRPr/>
            </a:pPr>
            <a:r>
              <a:rPr lang="en-US" dirty="0">
                <a:solidFill>
                  <a:srgbClr val="FFFF00"/>
                </a:solidFill>
              </a:rPr>
              <a:t>Use Group A-2 - Nightclub</a:t>
            </a:r>
          </a:p>
        </p:txBody>
      </p:sp>
      <p:sp>
        <p:nvSpPr>
          <p:cNvPr id="5" name="Rectangle 4"/>
          <p:cNvSpPr/>
          <p:nvPr/>
        </p:nvSpPr>
        <p:spPr>
          <a:xfrm>
            <a:off x="306806" y="14478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A2</a:t>
            </a:r>
            <a:r>
              <a:rPr lang="en-US" b="1" dirty="0">
                <a:solidFill>
                  <a:schemeClr val="bg1"/>
                </a:solidFill>
              </a:rPr>
              <a:t> A3 A4 A5</a:t>
            </a:r>
          </a:p>
        </p:txBody>
      </p:sp>
      <p:pic>
        <p:nvPicPr>
          <p:cNvPr id="1026" name="Picture 2" descr="http://img1.10bestmedia.com/Images/Photos/284863/Create-Nightclub-3_54_990x6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19200"/>
            <a:ext cx="4257674" cy="28384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se3.mm.bing.net/th?id=OIP.SE_BVQlNOsDwaRJ_S_MzrAHaE8&amp;pid=15.1&amp;P=0&amp;w=242&amp;h=1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2074" y="1219200"/>
            <a:ext cx="3984034" cy="28384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coffeebeancompany.co.uk/app/uploads/2017/04/Restaura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4057651"/>
            <a:ext cx="6197462" cy="2800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a:t>Use Group A-2</a:t>
            </a:r>
          </a:p>
        </p:txBody>
      </p:sp>
      <p:sp>
        <p:nvSpPr>
          <p:cNvPr id="23555" name="Text Box 6"/>
          <p:cNvSpPr txBox="1">
            <a:spLocks noChangeArrowheads="1"/>
          </p:cNvSpPr>
          <p:nvPr/>
        </p:nvSpPr>
        <p:spPr bwMode="auto">
          <a:xfrm>
            <a:off x="3810000" y="5410200"/>
            <a:ext cx="1524000" cy="3667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50000"/>
              </a:spcBef>
              <a:buClrTx/>
              <a:buSzTx/>
              <a:buFontTx/>
              <a:buNone/>
            </a:pPr>
            <a:endParaRPr lang="en-US" altLang="en-US" sz="1800"/>
          </a:p>
        </p:txBody>
      </p:sp>
      <p:sp>
        <p:nvSpPr>
          <p:cNvPr id="23556" name="Rectangle 5"/>
          <p:cNvSpPr>
            <a:spLocks noChangeArrowheads="1"/>
          </p:cNvSpPr>
          <p:nvPr/>
        </p:nvSpPr>
        <p:spPr bwMode="auto">
          <a:xfrm>
            <a:off x="1371600" y="914400"/>
            <a:ext cx="6477000" cy="5791200"/>
          </a:xfrm>
          <a:prstGeom prst="rect">
            <a:avLst/>
          </a:prstGeom>
          <a:solidFill>
            <a:schemeClr val="tx1"/>
          </a:solidFill>
          <a:ln w="9525">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23557" name="Picture 4" descr="2FIA-2"/>
          <p:cNvPicPr>
            <a:picLocks noChangeAspect="1" noChangeArrowheads="1"/>
          </p:cNvPicPr>
          <p:nvPr/>
        </p:nvPicPr>
        <p:blipFill>
          <a:blip r:embed="rId6">
            <a:extLst>
              <a:ext uri="{28A0092B-C50C-407E-A947-70E740481C1C}">
                <a14:useLocalDpi xmlns:a14="http://schemas.microsoft.com/office/drawing/2010/main" val="0"/>
              </a:ext>
            </a:extLst>
          </a:blip>
          <a:srcRect t="1820"/>
          <a:stretch>
            <a:fillRect/>
          </a:stretch>
        </p:blipFill>
        <p:spPr bwMode="auto">
          <a:xfrm rot="-60000">
            <a:off x="1519238" y="989013"/>
            <a:ext cx="6251575" cy="561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7" name="Text Box 7"/>
          <p:cNvSpPr txBox="1">
            <a:spLocks noChangeArrowheads="1"/>
          </p:cNvSpPr>
          <p:nvPr/>
        </p:nvSpPr>
        <p:spPr bwMode="auto">
          <a:xfrm>
            <a:off x="3584575" y="6216650"/>
            <a:ext cx="1974850" cy="336550"/>
          </a:xfrm>
          <a:prstGeom prst="rect">
            <a:avLst/>
          </a:prstGeom>
          <a:solidFill>
            <a:schemeClr val="tx1"/>
          </a:solidFill>
          <a:ln w="9525">
            <a:noFill/>
            <a:miter lim="800000"/>
            <a:headEnd/>
            <a:tailEnd/>
          </a:ln>
          <a:effectLst/>
        </p:spPr>
        <p:txBody>
          <a:bodyPr>
            <a:spAutoFit/>
          </a:bodyPr>
          <a:lstStyle/>
          <a:p>
            <a:pPr algn="ctr" eaLnBrk="1" hangingPunct="1">
              <a:defRPr/>
            </a:pPr>
            <a:r>
              <a:rPr lang="en-US" sz="1600" b="1">
                <a:solidFill>
                  <a:srgbClr val="000000"/>
                </a:solidFill>
                <a:effectLst>
                  <a:outerShdw blurRad="38100" dist="38100" dir="2700000" algn="tl">
                    <a:srgbClr val="C0C0C0"/>
                  </a:outerShdw>
                </a:effectLst>
              </a:rPr>
              <a:t>USE GROUP A-2</a:t>
            </a:r>
          </a:p>
        </p:txBody>
      </p:sp>
      <p:sp>
        <p:nvSpPr>
          <p:cNvPr id="7" name="Rectangle 6"/>
          <p:cNvSpPr/>
          <p:nvPr/>
        </p:nvSpPr>
        <p:spPr>
          <a:xfrm>
            <a:off x="306806" y="14478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A2</a:t>
            </a:r>
            <a:r>
              <a:rPr lang="en-US" b="1" dirty="0">
                <a:solidFill>
                  <a:schemeClr val="bg1"/>
                </a:solidFill>
              </a:rPr>
              <a:t> A3 A4 A5</a:t>
            </a:r>
          </a:p>
        </p:txBody>
      </p:sp>
    </p:spTree>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eaLnBrk="1" hangingPunct="1">
              <a:defRPr/>
            </a:pPr>
            <a:r>
              <a:rPr lang="en-US" dirty="0"/>
              <a:t>Use Group A-2 - Restaurant</a:t>
            </a:r>
          </a:p>
        </p:txBody>
      </p:sp>
      <p:pic>
        <p:nvPicPr>
          <p:cNvPr id="25603" name="Picture 3" descr="2restaurant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1000" y="1371600"/>
            <a:ext cx="8153400" cy="513397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17417"/>
            <a:ext cx="8229600" cy="1143000"/>
          </a:xfrm>
        </p:spPr>
        <p:txBody>
          <a:bodyPr/>
          <a:lstStyle/>
          <a:p>
            <a:pPr eaLnBrk="1" hangingPunct="1">
              <a:defRPr/>
            </a:pPr>
            <a:r>
              <a:rPr lang="en-US" dirty="0"/>
              <a:t>ASSEMBLY</a:t>
            </a:r>
          </a:p>
        </p:txBody>
      </p:sp>
      <p:sp>
        <p:nvSpPr>
          <p:cNvPr id="114691" name="Text Box 3"/>
          <p:cNvSpPr txBox="1">
            <a:spLocks noChangeArrowheads="1"/>
          </p:cNvSpPr>
          <p:nvPr/>
        </p:nvSpPr>
        <p:spPr bwMode="auto">
          <a:xfrm>
            <a:off x="790318" y="846138"/>
            <a:ext cx="8229600" cy="2246769"/>
          </a:xfrm>
          <a:prstGeom prst="rect">
            <a:avLst/>
          </a:prstGeom>
          <a:noFill/>
          <a:ln w="9525">
            <a:noFill/>
            <a:miter lim="800000"/>
            <a:headEnd/>
            <a:tailEnd/>
          </a:ln>
          <a:effectLst/>
        </p:spPr>
        <p:txBody>
          <a:bodyPr wrap="square">
            <a:spAutoFit/>
          </a:bodyPr>
          <a:lstStyle/>
          <a:p>
            <a:pPr>
              <a:defRPr/>
            </a:pPr>
            <a:r>
              <a:rPr lang="en-US" sz="2800" dirty="0">
                <a:solidFill>
                  <a:srgbClr val="FFFF00"/>
                </a:solidFill>
              </a:rPr>
              <a:t>A-3</a:t>
            </a:r>
            <a:br>
              <a:rPr lang="en-US" sz="2000" b="1" dirty="0">
                <a:solidFill>
                  <a:schemeClr val="bg1"/>
                </a:solidFill>
              </a:rPr>
            </a:br>
            <a:r>
              <a:rPr lang="en-US" sz="2800" dirty="0">
                <a:solidFill>
                  <a:schemeClr val="bg1"/>
                </a:solidFill>
              </a:rPr>
              <a:t>Group A-3 occupancy includes assembly uses intended for worship, recreation or amusement and other assembly uses not classified elsewhere in Group A including but not limited to:.</a:t>
            </a:r>
          </a:p>
        </p:txBody>
      </p:sp>
      <p:sp>
        <p:nvSpPr>
          <p:cNvPr id="2" name="TextBox 1"/>
          <p:cNvSpPr txBox="1"/>
          <p:nvPr/>
        </p:nvSpPr>
        <p:spPr>
          <a:xfrm>
            <a:off x="1214350" y="3006807"/>
            <a:ext cx="6715300" cy="4093428"/>
          </a:xfrm>
          <a:prstGeom prst="rect">
            <a:avLst/>
          </a:prstGeom>
          <a:noFill/>
          <a:ln>
            <a:solidFill>
              <a:srgbClr val="FFFF00"/>
            </a:solidFill>
          </a:ln>
        </p:spPr>
        <p:txBody>
          <a:bodyPr wrap="none" rtlCol="0">
            <a:spAutoFit/>
          </a:bodyPr>
          <a:lstStyle/>
          <a:p>
            <a:pPr marL="285750" indent="-285750">
              <a:buFont typeface="Arial" panose="020B0604020202020204" pitchFamily="34" charset="0"/>
              <a:buChar char="•"/>
            </a:pPr>
            <a:r>
              <a:rPr lang="en-US" sz="2000" dirty="0">
                <a:solidFill>
                  <a:schemeClr val="bg1"/>
                </a:solidFill>
              </a:rPr>
              <a:t>Amusement arcades</a:t>
            </a:r>
          </a:p>
          <a:p>
            <a:pPr marL="285750" indent="-285750">
              <a:buFont typeface="Arial" panose="020B0604020202020204" pitchFamily="34" charset="0"/>
              <a:buChar char="•"/>
            </a:pPr>
            <a:r>
              <a:rPr lang="en-US" sz="2000" dirty="0">
                <a:solidFill>
                  <a:schemeClr val="bg1"/>
                </a:solidFill>
              </a:rPr>
              <a:t>Art galleries,</a:t>
            </a:r>
          </a:p>
          <a:p>
            <a:pPr marL="285750" indent="-285750">
              <a:buFont typeface="Arial" panose="020B0604020202020204" pitchFamily="34" charset="0"/>
              <a:buChar char="•"/>
            </a:pPr>
            <a:r>
              <a:rPr lang="en-US" sz="2000" dirty="0">
                <a:solidFill>
                  <a:schemeClr val="bg1"/>
                </a:solidFill>
              </a:rPr>
              <a:t>Bowling Alleys</a:t>
            </a:r>
          </a:p>
          <a:p>
            <a:pPr marL="285750" indent="-285750">
              <a:buFont typeface="Arial" panose="020B0604020202020204" pitchFamily="34" charset="0"/>
              <a:buChar char="•"/>
            </a:pPr>
            <a:r>
              <a:rPr lang="en-US" sz="2000" dirty="0">
                <a:solidFill>
                  <a:schemeClr val="bg1"/>
                </a:solidFill>
              </a:rPr>
              <a:t>Community halls</a:t>
            </a:r>
          </a:p>
          <a:p>
            <a:pPr marL="285750" indent="-285750">
              <a:buFont typeface="Arial" panose="020B0604020202020204" pitchFamily="34" charset="0"/>
              <a:buChar char="•"/>
            </a:pPr>
            <a:r>
              <a:rPr lang="en-US" sz="2000" dirty="0">
                <a:solidFill>
                  <a:schemeClr val="bg1"/>
                </a:solidFill>
              </a:rPr>
              <a:t>Courtrooms</a:t>
            </a:r>
          </a:p>
          <a:p>
            <a:pPr marL="285750" indent="-285750">
              <a:buFont typeface="Arial" panose="020B0604020202020204" pitchFamily="34" charset="0"/>
              <a:buChar char="•"/>
            </a:pPr>
            <a:r>
              <a:rPr lang="en-US" sz="2000" dirty="0">
                <a:solidFill>
                  <a:schemeClr val="bg1"/>
                </a:solidFill>
              </a:rPr>
              <a:t>Dance Halls (not including food or drink consumption)</a:t>
            </a:r>
          </a:p>
          <a:p>
            <a:pPr marL="285750" indent="-285750">
              <a:buFont typeface="Arial" panose="020B0604020202020204" pitchFamily="34" charset="0"/>
              <a:buChar char="•"/>
            </a:pPr>
            <a:r>
              <a:rPr lang="en-US" sz="2000" dirty="0">
                <a:solidFill>
                  <a:schemeClr val="bg1"/>
                </a:solidFill>
              </a:rPr>
              <a:t>Exhibition halls</a:t>
            </a:r>
          </a:p>
          <a:p>
            <a:pPr marL="285750" indent="-285750">
              <a:buFont typeface="Arial" panose="020B0604020202020204" pitchFamily="34" charset="0"/>
              <a:buChar char="•"/>
            </a:pPr>
            <a:r>
              <a:rPr lang="en-US" sz="2000" dirty="0">
                <a:solidFill>
                  <a:schemeClr val="bg1"/>
                </a:solidFill>
              </a:rPr>
              <a:t>Funeral parlors</a:t>
            </a:r>
          </a:p>
          <a:p>
            <a:pPr marL="285750" indent="-285750">
              <a:buFont typeface="Arial" panose="020B0604020202020204" pitchFamily="34" charset="0"/>
              <a:buChar char="•"/>
            </a:pPr>
            <a:r>
              <a:rPr lang="en-US" sz="2000" dirty="0">
                <a:solidFill>
                  <a:schemeClr val="bg1"/>
                </a:solidFill>
              </a:rPr>
              <a:t>Museums</a:t>
            </a:r>
          </a:p>
          <a:p>
            <a:pPr marL="285750" indent="-285750">
              <a:buFont typeface="Arial" panose="020B0604020202020204" pitchFamily="34" charset="0"/>
              <a:buChar char="•"/>
            </a:pPr>
            <a:r>
              <a:rPr lang="en-US" sz="2000" dirty="0">
                <a:solidFill>
                  <a:schemeClr val="bg1"/>
                </a:solidFill>
              </a:rPr>
              <a:t>lecture halls</a:t>
            </a:r>
          </a:p>
          <a:p>
            <a:pPr marL="285750" indent="-285750">
              <a:buFont typeface="Arial" panose="020B0604020202020204" pitchFamily="34" charset="0"/>
              <a:buChar char="•"/>
            </a:pPr>
            <a:r>
              <a:rPr lang="en-US" sz="2000" dirty="0">
                <a:solidFill>
                  <a:schemeClr val="bg1"/>
                </a:solidFill>
              </a:rPr>
              <a:t>Libraries</a:t>
            </a:r>
          </a:p>
          <a:p>
            <a:pPr marL="285750" indent="-285750">
              <a:buFont typeface="Arial" panose="020B0604020202020204" pitchFamily="34" charset="0"/>
              <a:buChar char="•"/>
            </a:pPr>
            <a:r>
              <a:rPr lang="en-US" sz="2000" dirty="0">
                <a:solidFill>
                  <a:schemeClr val="bg1"/>
                </a:solidFill>
              </a:rPr>
              <a:t>buildings designed for other similar assembly purposes</a:t>
            </a:r>
          </a:p>
          <a:p>
            <a:pPr marL="285750" indent="-285750">
              <a:buFont typeface="Arial" panose="020B0604020202020204" pitchFamily="34" charset="0"/>
              <a:buChar char="•"/>
            </a:pPr>
            <a:endParaRPr lang="en-US" sz="2000" dirty="0"/>
          </a:p>
        </p:txBody>
      </p:sp>
      <p:sp>
        <p:nvSpPr>
          <p:cNvPr id="5" name="Rectangle 4"/>
          <p:cNvSpPr/>
          <p:nvPr/>
        </p:nvSpPr>
        <p:spPr>
          <a:xfrm>
            <a:off x="124082" y="16764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A2</a:t>
            </a:r>
            <a:r>
              <a:rPr lang="en-US" b="1" dirty="0">
                <a:solidFill>
                  <a:schemeClr val="bg1"/>
                </a:solidFill>
              </a:rPr>
              <a:t> A3 A4 A5</a:t>
            </a:r>
          </a:p>
        </p:txBody>
      </p:sp>
    </p:spTree>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274638"/>
            <a:ext cx="8229600" cy="715962"/>
          </a:xfrm>
        </p:spPr>
        <p:txBody>
          <a:bodyPr>
            <a:normAutofit fontScale="90000"/>
          </a:bodyPr>
          <a:lstStyle/>
          <a:p>
            <a:pPr eaLnBrk="1" hangingPunct="1">
              <a:defRPr/>
            </a:pPr>
            <a:r>
              <a:rPr lang="en-US" dirty="0"/>
              <a:t>Use Group A-3</a:t>
            </a:r>
          </a:p>
        </p:txBody>
      </p:sp>
      <p:pic>
        <p:nvPicPr>
          <p:cNvPr id="29699" name="Picture 4" descr="2FIA-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653850" y="1357878"/>
            <a:ext cx="4108450" cy="3564040"/>
          </a:xfrm>
          <a:noFill/>
          <a:extLst>
            <a:ext uri="{909E8E84-426E-40DD-AFC4-6F175D3DCCD1}">
              <a14:hiddenFill xmlns:a14="http://schemas.microsoft.com/office/drawing/2010/main">
                <a:solidFill>
                  <a:srgbClr val="FFFFFF"/>
                </a:solidFill>
              </a14:hiddenFill>
            </a:ext>
          </a:extLst>
        </p:spPr>
      </p:pic>
      <p:sp>
        <p:nvSpPr>
          <p:cNvPr id="29700" name="Text Box 6"/>
          <p:cNvSpPr txBox="1">
            <a:spLocks noChangeArrowheads="1"/>
          </p:cNvSpPr>
          <p:nvPr/>
        </p:nvSpPr>
        <p:spPr bwMode="auto">
          <a:xfrm>
            <a:off x="3587750" y="6096000"/>
            <a:ext cx="1974850" cy="3667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4"/>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5"/>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6"/>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9pPr>
          </a:lstStyle>
          <a:p>
            <a:pPr eaLnBrk="1" hangingPunct="1">
              <a:spcBef>
                <a:spcPct val="0"/>
              </a:spcBef>
              <a:buClrTx/>
              <a:buSzTx/>
              <a:buFontTx/>
              <a:buNone/>
            </a:pPr>
            <a:r>
              <a:rPr lang="en-US" altLang="en-US" sz="1800" dirty="0">
                <a:solidFill>
                  <a:schemeClr val="bg1"/>
                </a:solidFill>
              </a:rPr>
              <a:t>USE GROUP A-4</a:t>
            </a:r>
          </a:p>
        </p:txBody>
      </p:sp>
      <p:pic>
        <p:nvPicPr>
          <p:cNvPr id="6146" name="Picture 2" descr="https://upload.wikimedia.org/wikipedia/commons/thumb/d/d8/St_Paul_Catholic_Church_-_Burlington_Iowa.jpg/1200px-St_Paul_Catholic_Church_-_Burlington_Iowa.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7087" y="1371600"/>
            <a:ext cx="3612752" cy="35623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2400" y="16764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t>
            </a:r>
            <a:r>
              <a:rPr lang="en-US" b="1" dirty="0">
                <a:solidFill>
                  <a:schemeClr val="bg1"/>
                </a:solidFill>
              </a:rPr>
              <a:t>A2 A3 </a:t>
            </a:r>
            <a:r>
              <a:rPr lang="en-US" b="1" dirty="0">
                <a:solidFill>
                  <a:srgbClr val="FFFF00"/>
                </a:solidFill>
              </a:rPr>
              <a:t>A4</a:t>
            </a:r>
            <a:r>
              <a:rPr lang="en-US" b="1" dirty="0">
                <a:solidFill>
                  <a:schemeClr val="bg1"/>
                </a:solidFill>
              </a:rPr>
              <a:t> A5</a:t>
            </a:r>
          </a:p>
        </p:txBody>
      </p:sp>
    </p:spTree>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defRPr/>
            </a:pPr>
            <a:r>
              <a:rPr lang="en-US"/>
              <a:t>Use Group A-3</a:t>
            </a:r>
          </a:p>
        </p:txBody>
      </p:sp>
      <p:pic>
        <p:nvPicPr>
          <p:cNvPr id="27652" name="Picture 4" descr="2FIA-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6375" t="4231" r="5444" b="4666"/>
          <a:stretch>
            <a:fillRect/>
          </a:stretch>
        </p:blipFill>
        <p:spPr>
          <a:xfrm>
            <a:off x="5791200" y="1528931"/>
            <a:ext cx="3344562" cy="2692400"/>
          </a:xfr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2400" y="16764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t>
            </a:r>
            <a:r>
              <a:rPr lang="en-US" b="1" dirty="0">
                <a:solidFill>
                  <a:schemeClr val="bg1"/>
                </a:solidFill>
              </a:rPr>
              <a:t>A2 </a:t>
            </a:r>
            <a:r>
              <a:rPr lang="en-US" b="1" dirty="0">
                <a:solidFill>
                  <a:srgbClr val="FFFF00"/>
                </a:solidFill>
              </a:rPr>
              <a:t>A3</a:t>
            </a:r>
            <a:r>
              <a:rPr lang="en-US" b="1" dirty="0">
                <a:solidFill>
                  <a:schemeClr val="bg1"/>
                </a:solidFill>
              </a:rPr>
              <a:t> A4 A5</a:t>
            </a:r>
          </a:p>
        </p:txBody>
      </p:sp>
      <p:pic>
        <p:nvPicPr>
          <p:cNvPr id="2050" name="Picture 2" descr="http://tours.360wichita.com/797/slideshow2079/bowling_alle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4170947"/>
            <a:ext cx="3344562" cy="271794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tse2.mm.bing.net/th?id=OIP.pnC2F7u4pa4t8ldvyPdZFQHaFj&amp;pid=15.1&amp;P=0&amp;w=248&amp;h=1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1515727"/>
            <a:ext cx="2819400" cy="265522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se1.mm.bing.net/th?id=OIP.-h-4_hkt52DQ-cuF0lvaewHaE1&amp;pid=15.1&amp;P=0&amp;w=283&amp;h=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799" y="4150893"/>
            <a:ext cx="2819401" cy="270710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lilwizz.files.wordpress.com/2010/03/libraries-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2324" y="1523748"/>
            <a:ext cx="2179476" cy="264719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alabamanewscenter.com/wp-content/uploads/2016/03/Auburn-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2325" y="4170946"/>
            <a:ext cx="2179474" cy="26870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defRPr/>
            </a:pPr>
            <a:r>
              <a:rPr lang="en-US"/>
              <a:t>ASSEMBLY</a:t>
            </a:r>
          </a:p>
        </p:txBody>
      </p:sp>
      <p:sp>
        <p:nvSpPr>
          <p:cNvPr id="28675" name="Text Box 3"/>
          <p:cNvSpPr txBox="1">
            <a:spLocks noChangeArrowheads="1"/>
          </p:cNvSpPr>
          <p:nvPr/>
        </p:nvSpPr>
        <p:spPr bwMode="auto">
          <a:xfrm>
            <a:off x="1447800" y="1981200"/>
            <a:ext cx="7162800"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spcBef>
                <a:spcPct val="0"/>
              </a:spcBef>
              <a:buClrTx/>
              <a:buSzTx/>
              <a:buFontTx/>
              <a:buNone/>
            </a:pPr>
            <a:r>
              <a:rPr lang="en-US" altLang="en-US" sz="2800" b="1" dirty="0">
                <a:solidFill>
                  <a:srgbClr val="FFFF00"/>
                </a:solidFill>
              </a:rPr>
              <a:t>A-4</a:t>
            </a:r>
            <a:br>
              <a:rPr lang="en-US" altLang="en-US" b="1" dirty="0"/>
            </a:br>
            <a:r>
              <a:rPr lang="en-US" altLang="en-US" sz="2800" dirty="0">
                <a:solidFill>
                  <a:schemeClr val="bg1"/>
                </a:solidFill>
              </a:rPr>
              <a:t>Group A-4 occupancy includes assembly uses intended for viewing of indoor sporting events and activities with spectator seating including but not limited to:</a:t>
            </a:r>
          </a:p>
          <a:p>
            <a:pPr>
              <a:spcBef>
                <a:spcPct val="0"/>
              </a:spcBef>
              <a:buClrTx/>
              <a:buSzTx/>
              <a:buFontTx/>
              <a:buNone/>
            </a:pPr>
            <a:endParaRPr lang="en-US" altLang="en-US" sz="2800" dirty="0">
              <a:solidFill>
                <a:schemeClr val="bg1"/>
              </a:solidFill>
            </a:endParaRPr>
          </a:p>
          <a:p>
            <a:pPr marL="1200150" lvl="1" indent="-457200">
              <a:spcBef>
                <a:spcPct val="0"/>
              </a:spcBef>
              <a:buFont typeface="Arial" panose="020B0604020202020204" pitchFamily="34" charset="0"/>
              <a:buChar char="•"/>
            </a:pPr>
            <a:r>
              <a:rPr lang="en-US" altLang="en-US" sz="2400" dirty="0">
                <a:solidFill>
                  <a:schemeClr val="bg1"/>
                </a:solidFill>
              </a:rPr>
              <a:t>Arenas</a:t>
            </a:r>
          </a:p>
          <a:p>
            <a:pPr marL="1200150" lvl="1" indent="-457200">
              <a:spcBef>
                <a:spcPct val="0"/>
              </a:spcBef>
              <a:buFont typeface="Arial" panose="020B0604020202020204" pitchFamily="34" charset="0"/>
              <a:buChar char="•"/>
            </a:pPr>
            <a:r>
              <a:rPr lang="en-US" altLang="en-US" sz="2400" dirty="0">
                <a:solidFill>
                  <a:schemeClr val="bg1"/>
                </a:solidFill>
              </a:rPr>
              <a:t>Skating rinks</a:t>
            </a:r>
          </a:p>
          <a:p>
            <a:pPr marL="1200150" lvl="1" indent="-457200">
              <a:spcBef>
                <a:spcPct val="0"/>
              </a:spcBef>
              <a:buFont typeface="Arial" panose="020B0604020202020204" pitchFamily="34" charset="0"/>
              <a:buChar char="•"/>
            </a:pPr>
            <a:r>
              <a:rPr lang="en-US" altLang="en-US" sz="2400" dirty="0">
                <a:solidFill>
                  <a:schemeClr val="bg1"/>
                </a:solidFill>
              </a:rPr>
              <a:t>Swimming pools</a:t>
            </a:r>
          </a:p>
          <a:p>
            <a:pPr marL="1200150" lvl="1" indent="-457200">
              <a:spcBef>
                <a:spcPct val="0"/>
              </a:spcBef>
              <a:buFont typeface="Arial" panose="020B0604020202020204" pitchFamily="34" charset="0"/>
              <a:buChar char="•"/>
            </a:pPr>
            <a:r>
              <a:rPr lang="en-US" altLang="en-US" sz="2400" dirty="0">
                <a:solidFill>
                  <a:schemeClr val="bg1"/>
                </a:solidFill>
              </a:rPr>
              <a:t>Tennis courts</a:t>
            </a:r>
          </a:p>
          <a:p>
            <a:pPr>
              <a:spcBef>
                <a:spcPct val="0"/>
              </a:spcBef>
              <a:buClrTx/>
              <a:buSzTx/>
              <a:buFontTx/>
              <a:buNone/>
            </a:pPr>
            <a:r>
              <a:rPr lang="en-US" altLang="en-US" b="1" dirty="0"/>
              <a:t>	</a:t>
            </a:r>
          </a:p>
        </p:txBody>
      </p:sp>
      <p:sp>
        <p:nvSpPr>
          <p:cNvPr id="5" name="Rectangle 4"/>
          <p:cNvSpPr/>
          <p:nvPr/>
        </p:nvSpPr>
        <p:spPr>
          <a:xfrm>
            <a:off x="152400" y="16764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t>
            </a:r>
            <a:r>
              <a:rPr lang="en-US" b="1" dirty="0">
                <a:solidFill>
                  <a:schemeClr val="bg1"/>
                </a:solidFill>
              </a:rPr>
              <a:t>A2 A3 </a:t>
            </a:r>
            <a:r>
              <a:rPr lang="en-US" b="1" dirty="0">
                <a:solidFill>
                  <a:srgbClr val="FFFF00"/>
                </a:solidFill>
              </a:rPr>
              <a:t>A4</a:t>
            </a:r>
            <a:r>
              <a:rPr lang="en-US" b="1" dirty="0">
                <a:solidFill>
                  <a:schemeClr val="bg1"/>
                </a:solidFill>
              </a:rPr>
              <a:t> A5</a:t>
            </a:r>
          </a:p>
        </p:txBody>
      </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a:t>Welcome</a:t>
            </a:r>
          </a:p>
        </p:txBody>
      </p:sp>
      <p:sp>
        <p:nvSpPr>
          <p:cNvPr id="415747" name="Rectangle 3"/>
          <p:cNvSpPr>
            <a:spLocks noGrp="1" noChangeArrowheads="1"/>
          </p:cNvSpPr>
          <p:nvPr>
            <p:ph type="body" idx="1"/>
          </p:nvPr>
        </p:nvSpPr>
        <p:spPr/>
        <p:txBody>
          <a:bodyPr/>
          <a:lstStyle/>
          <a:p>
            <a:pPr eaLnBrk="1" hangingPunct="1">
              <a:buFont typeface="Wingdings" pitchFamily="2" charset="2"/>
              <a:buNone/>
              <a:defRPr/>
            </a:pPr>
            <a:r>
              <a:rPr lang="en-US"/>
              <a:t>Instructor introduction</a:t>
            </a:r>
          </a:p>
          <a:p>
            <a:pPr lvl="4" eaLnBrk="1" hangingPunct="1">
              <a:defRPr/>
            </a:pPr>
            <a:endParaRPr lang="en-US"/>
          </a:p>
          <a:p>
            <a:pPr eaLnBrk="1" hangingPunct="1">
              <a:defRPr/>
            </a:pPr>
            <a:r>
              <a:rPr lang="en-US"/>
              <a:t>Before we get started</a:t>
            </a:r>
          </a:p>
          <a:p>
            <a:pPr lvl="1" eaLnBrk="1" hangingPunct="1">
              <a:defRPr/>
            </a:pPr>
            <a:r>
              <a:rPr lang="en-US"/>
              <a:t>Has everyone signed in? </a:t>
            </a:r>
          </a:p>
          <a:p>
            <a:pPr lvl="1" eaLnBrk="1" hangingPunct="1">
              <a:defRPr/>
            </a:pPr>
            <a:r>
              <a:rPr lang="en-US"/>
              <a:t>Anyone have any questions?</a:t>
            </a:r>
          </a:p>
        </p:txBody>
      </p:sp>
    </p:spTree>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defRPr/>
            </a:pPr>
            <a:r>
              <a:rPr lang="en-US"/>
              <a:t>ASSEMBLY</a:t>
            </a:r>
          </a:p>
        </p:txBody>
      </p:sp>
      <p:sp>
        <p:nvSpPr>
          <p:cNvPr id="31747" name="Text Box 3"/>
          <p:cNvSpPr txBox="1">
            <a:spLocks noChangeArrowheads="1"/>
          </p:cNvSpPr>
          <p:nvPr/>
        </p:nvSpPr>
        <p:spPr bwMode="auto">
          <a:xfrm>
            <a:off x="1143000" y="1600200"/>
            <a:ext cx="7772400"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a:spcBef>
                <a:spcPct val="0"/>
              </a:spcBef>
              <a:buClrTx/>
              <a:buSzTx/>
              <a:buFontTx/>
              <a:buNone/>
            </a:pPr>
            <a:r>
              <a:rPr lang="en-US" altLang="en-US" sz="2800" b="1" dirty="0">
                <a:solidFill>
                  <a:srgbClr val="FFFF00"/>
                </a:solidFill>
              </a:rPr>
              <a:t>A-5</a:t>
            </a:r>
            <a:endParaRPr lang="en-US" altLang="en-US" sz="2800" dirty="0">
              <a:solidFill>
                <a:srgbClr val="FFFF00"/>
              </a:solidFill>
            </a:endParaRPr>
          </a:p>
          <a:p>
            <a:pPr>
              <a:spcBef>
                <a:spcPct val="0"/>
              </a:spcBef>
              <a:buClrTx/>
              <a:buSzTx/>
              <a:buFontTx/>
              <a:buNone/>
            </a:pPr>
            <a:r>
              <a:rPr lang="en-US" altLang="en-US" sz="2800" dirty="0">
                <a:solidFill>
                  <a:schemeClr val="bg1"/>
                </a:solidFill>
              </a:rPr>
              <a:t>Group A-5</a:t>
            </a:r>
            <a:r>
              <a:rPr lang="en-US" altLang="en-US" sz="2800" i="1" dirty="0">
                <a:solidFill>
                  <a:schemeClr val="bg1"/>
                </a:solidFill>
              </a:rPr>
              <a:t> </a:t>
            </a:r>
            <a:r>
              <a:rPr lang="en-US" altLang="en-US" sz="2800" dirty="0">
                <a:solidFill>
                  <a:schemeClr val="bg1"/>
                </a:solidFill>
              </a:rPr>
              <a:t>occupancy includes assembly uses intended for participation in or viewing outdoor activities including but not limited to:</a:t>
            </a:r>
          </a:p>
          <a:p>
            <a:pPr>
              <a:spcBef>
                <a:spcPct val="0"/>
              </a:spcBef>
              <a:buClrTx/>
              <a:buSzTx/>
              <a:buFontTx/>
              <a:buNone/>
            </a:pPr>
            <a:endParaRPr lang="en-US" altLang="en-US" sz="2800" dirty="0">
              <a:solidFill>
                <a:schemeClr val="bg1"/>
              </a:solidFill>
            </a:endParaRPr>
          </a:p>
          <a:p>
            <a:pPr marL="1314450" lvl="1" indent="-571500">
              <a:spcBef>
                <a:spcPct val="0"/>
              </a:spcBef>
              <a:buFont typeface="Arial" panose="020B0604020202020204" pitchFamily="34" charset="0"/>
              <a:buChar char="•"/>
            </a:pPr>
            <a:r>
              <a:rPr lang="en-US" altLang="en-US" sz="2400" dirty="0">
                <a:solidFill>
                  <a:schemeClr val="bg1"/>
                </a:solidFill>
              </a:rPr>
              <a:t>Amusement park structures</a:t>
            </a:r>
          </a:p>
          <a:p>
            <a:pPr marL="1314450" lvl="1" indent="-571500">
              <a:spcBef>
                <a:spcPct val="0"/>
              </a:spcBef>
              <a:buFont typeface="Arial" panose="020B0604020202020204" pitchFamily="34" charset="0"/>
              <a:buChar char="•"/>
            </a:pPr>
            <a:r>
              <a:rPr lang="en-US" altLang="en-US" sz="2400" dirty="0">
                <a:solidFill>
                  <a:schemeClr val="bg1"/>
                </a:solidFill>
              </a:rPr>
              <a:t>Bleachers</a:t>
            </a:r>
          </a:p>
          <a:p>
            <a:pPr marL="1314450" lvl="1" indent="-571500">
              <a:spcBef>
                <a:spcPct val="0"/>
              </a:spcBef>
              <a:buFont typeface="Arial" panose="020B0604020202020204" pitchFamily="34" charset="0"/>
              <a:buChar char="•"/>
            </a:pPr>
            <a:r>
              <a:rPr lang="en-US" altLang="en-US" sz="2400" dirty="0">
                <a:solidFill>
                  <a:schemeClr val="bg1"/>
                </a:solidFill>
              </a:rPr>
              <a:t>Grandstands</a:t>
            </a:r>
          </a:p>
          <a:p>
            <a:pPr marL="1314450" lvl="1" indent="-571500">
              <a:spcBef>
                <a:spcPct val="0"/>
              </a:spcBef>
              <a:buFont typeface="Arial" panose="020B0604020202020204" pitchFamily="34" charset="0"/>
              <a:buChar char="•"/>
            </a:pPr>
            <a:r>
              <a:rPr lang="en-US" altLang="en-US" sz="2400" dirty="0">
                <a:solidFill>
                  <a:schemeClr val="bg1"/>
                </a:solidFill>
              </a:rPr>
              <a:t>Stadiums</a:t>
            </a:r>
          </a:p>
        </p:txBody>
      </p:sp>
      <p:sp>
        <p:nvSpPr>
          <p:cNvPr id="4" name="Rectangle 3"/>
          <p:cNvSpPr/>
          <p:nvPr/>
        </p:nvSpPr>
        <p:spPr>
          <a:xfrm>
            <a:off x="152400" y="1676400"/>
            <a:ext cx="485518" cy="4495800"/>
          </a:xfrm>
          <a:prstGeom prst="rect">
            <a:avLst/>
          </a:prstGeom>
          <a:solidFill>
            <a:schemeClr val="accent1">
              <a:lumMod val="75000"/>
            </a:schemeClr>
          </a:solidFill>
          <a:ln>
            <a:solidFill>
              <a:srgbClr val="FFFF00"/>
            </a:solidFill>
          </a:ln>
        </p:spPr>
        <p:txBody>
          <a:bodyPr vert="wordArtVert" wrap="square">
            <a:spAutoFit/>
          </a:bodyPr>
          <a:lstStyle/>
          <a:p>
            <a:r>
              <a:rPr lang="en-US" b="1" dirty="0">
                <a:solidFill>
                  <a:schemeClr val="bg1"/>
                </a:solidFill>
              </a:rPr>
              <a:t>A1</a:t>
            </a:r>
            <a:r>
              <a:rPr lang="en-US" b="1" dirty="0">
                <a:solidFill>
                  <a:srgbClr val="FFFF00"/>
                </a:solidFill>
              </a:rPr>
              <a:t> </a:t>
            </a:r>
            <a:r>
              <a:rPr lang="en-US" b="1" dirty="0">
                <a:solidFill>
                  <a:schemeClr val="bg1"/>
                </a:solidFill>
              </a:rPr>
              <a:t>A2 A3 A4 </a:t>
            </a:r>
            <a:r>
              <a:rPr lang="en-US" b="1" dirty="0">
                <a:solidFill>
                  <a:srgbClr val="FFFF00"/>
                </a:solidFill>
              </a:rPr>
              <a:t>A5</a:t>
            </a:r>
          </a:p>
        </p:txBody>
      </p:sp>
    </p:spTree>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457200" y="274638"/>
            <a:ext cx="8229600" cy="944562"/>
          </a:xfrm>
        </p:spPr>
        <p:txBody>
          <a:bodyPr/>
          <a:lstStyle/>
          <a:p>
            <a:pPr eaLnBrk="1" hangingPunct="1">
              <a:defRPr/>
            </a:pPr>
            <a:r>
              <a:rPr lang="en-US" dirty="0"/>
              <a:t>Use Group A-5 - Stadium</a:t>
            </a:r>
          </a:p>
        </p:txBody>
      </p:sp>
      <p:pic>
        <p:nvPicPr>
          <p:cNvPr id="32771" name="Picture 4" descr="Giants Sta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6011" y="4191000"/>
            <a:ext cx="4572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7" descr="NYGstadium.jpg giant stadium picture by mynez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47800"/>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descr="https://stadiumjourney.com/wp-content/uploads/2017/09/Princeton-University-Stadium-End-Zone-View-1080x67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191000"/>
            <a:ext cx="45720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media-cache-ak0.pinimg.com/736x/ed/70/8a/ed708a4c38a167d20e3a698758ccaf9c.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447800"/>
            <a:ext cx="4572000"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fontScale="90000"/>
          </a:bodyPr>
          <a:lstStyle/>
          <a:p>
            <a:pPr eaLnBrk="1" hangingPunct="1">
              <a:defRPr/>
            </a:pPr>
            <a:r>
              <a:rPr lang="en-US" sz="4000" b="0" dirty="0"/>
              <a:t>BUSINESS</a:t>
            </a:r>
            <a:br>
              <a:rPr lang="en-US" sz="4000" b="0" dirty="0"/>
            </a:br>
            <a:endParaRPr lang="en-US" sz="4000" b="0" dirty="0"/>
          </a:p>
        </p:txBody>
      </p:sp>
      <p:sp>
        <p:nvSpPr>
          <p:cNvPr id="79875" name="Rectangle 3"/>
          <p:cNvSpPr>
            <a:spLocks noGrp="1" noChangeArrowheads="1"/>
          </p:cNvSpPr>
          <p:nvPr>
            <p:ph type="body" idx="1"/>
          </p:nvPr>
        </p:nvSpPr>
        <p:spPr>
          <a:xfrm>
            <a:off x="914400" y="1600200"/>
            <a:ext cx="7772400" cy="4525963"/>
          </a:xfrm>
        </p:spPr>
        <p:txBody>
          <a:bodyPr>
            <a:normAutofit/>
          </a:bodyPr>
          <a:lstStyle/>
          <a:p>
            <a:pPr marL="0" indent="0" algn="just" eaLnBrk="1" hangingPunct="1">
              <a:buNone/>
              <a:defRPr/>
            </a:pPr>
            <a:r>
              <a:rPr lang="en-US" sz="2800" dirty="0">
                <a:solidFill>
                  <a:srgbClr val="FFFF00"/>
                </a:solidFill>
              </a:rPr>
              <a:t>B</a:t>
            </a:r>
          </a:p>
          <a:p>
            <a:pPr marL="0" indent="0" algn="just" eaLnBrk="1" hangingPunct="1">
              <a:buNone/>
              <a:defRPr/>
            </a:pPr>
            <a:r>
              <a:rPr lang="en-US" sz="2400" dirty="0"/>
              <a:t>Business Group B occupancy includes, among others, the use of a building or structure, or a portion thereof, for office, professional or service-type transactions, including storage of records and accounts. Business occupancies shall include, but not be limited to the following</a:t>
            </a:r>
            <a:r>
              <a:rPr lang="en-US" sz="2800" dirty="0"/>
              <a:t>:</a:t>
            </a:r>
          </a:p>
          <a:p>
            <a:pPr lvl="1" algn="just">
              <a:defRPr/>
            </a:pPr>
            <a:r>
              <a:rPr lang="en-US" sz="2000" dirty="0"/>
              <a:t>Airport traffic control towers</a:t>
            </a:r>
          </a:p>
          <a:p>
            <a:pPr lvl="1" algn="just">
              <a:defRPr/>
            </a:pPr>
            <a:r>
              <a:rPr lang="en-US" sz="2000" dirty="0"/>
              <a:t>Ambulatory care facilities</a:t>
            </a:r>
          </a:p>
          <a:p>
            <a:pPr lvl="1" algn="just">
              <a:defRPr/>
            </a:pPr>
            <a:r>
              <a:rPr lang="en-US" sz="2000" dirty="0"/>
              <a:t>Animal hospitals, kennels and pounds</a:t>
            </a:r>
          </a:p>
          <a:p>
            <a:pPr lvl="1" algn="just">
              <a:defRPr/>
            </a:pPr>
            <a:r>
              <a:rPr lang="en-US" sz="2000" dirty="0"/>
              <a:t>Banks, business offices, architects and other similar facilities</a:t>
            </a:r>
          </a:p>
        </p:txBody>
      </p:sp>
    </p:spTree>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eaLnBrk="1" hangingPunct="1">
              <a:defRPr/>
            </a:pPr>
            <a:r>
              <a:rPr lang="en-US"/>
              <a:t>Use Group B - Office</a:t>
            </a:r>
          </a:p>
        </p:txBody>
      </p:sp>
      <p:pic>
        <p:nvPicPr>
          <p:cNvPr id="34819" name="Picture 3" descr="2Officebuildi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66800" y="1414463"/>
            <a:ext cx="6934200" cy="536733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defRPr/>
            </a:pPr>
            <a:r>
              <a:rPr lang="en-US"/>
              <a:t>Use Group B</a:t>
            </a:r>
          </a:p>
        </p:txBody>
      </p:sp>
      <p:pic>
        <p:nvPicPr>
          <p:cNvPr id="35843" name="Picture 3" descr="2Officelayou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1600200"/>
            <a:ext cx="9144000" cy="47752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pPr eaLnBrk="1" hangingPunct="1">
              <a:defRPr/>
            </a:pPr>
            <a:r>
              <a:rPr lang="en-US" sz="3600" b="0"/>
              <a:t>EDUCATION</a:t>
            </a:r>
            <a:br>
              <a:rPr lang="en-US" sz="3600" b="0"/>
            </a:br>
            <a:endParaRPr lang="en-US" sz="3600" b="0"/>
          </a:p>
        </p:txBody>
      </p:sp>
      <p:sp>
        <p:nvSpPr>
          <p:cNvPr id="93187" name="Rectangle 3"/>
          <p:cNvSpPr>
            <a:spLocks noGrp="1" noChangeArrowheads="1"/>
          </p:cNvSpPr>
          <p:nvPr>
            <p:ph type="body" idx="1"/>
          </p:nvPr>
        </p:nvSpPr>
        <p:spPr/>
        <p:txBody>
          <a:bodyPr>
            <a:normAutofit/>
          </a:bodyPr>
          <a:lstStyle/>
          <a:p>
            <a:pPr marL="0" indent="0" eaLnBrk="1" hangingPunct="1">
              <a:buNone/>
              <a:defRPr/>
            </a:pPr>
            <a:r>
              <a:rPr lang="en-US" sz="2800" dirty="0">
                <a:solidFill>
                  <a:srgbClr val="FFFF00"/>
                </a:solidFill>
              </a:rPr>
              <a:t>E</a:t>
            </a:r>
          </a:p>
          <a:p>
            <a:pPr marL="0" indent="0" eaLnBrk="1" hangingPunct="1">
              <a:buNone/>
              <a:defRPr/>
            </a:pPr>
            <a:r>
              <a:rPr lang="en-US" sz="2800" dirty="0"/>
              <a:t>Educational Group E includes among others, the use of a building or structure, or portion thereof, by six or more persons at any one time for educational purposes through the 12</a:t>
            </a:r>
            <a:r>
              <a:rPr lang="en-US" sz="2800" baseline="30000" dirty="0"/>
              <a:t>th</a:t>
            </a:r>
            <a:r>
              <a:rPr lang="en-US" sz="2800" dirty="0"/>
              <a:t> grade.</a:t>
            </a:r>
          </a:p>
          <a:p>
            <a:pPr marL="0" indent="0" eaLnBrk="1" hangingPunct="1">
              <a:buNone/>
              <a:defRPr/>
            </a:pPr>
            <a:endParaRPr lang="en-US" sz="2800" dirty="0"/>
          </a:p>
          <a:p>
            <a:pPr>
              <a:defRPr/>
            </a:pPr>
            <a:r>
              <a:rPr lang="en-US" sz="2400" dirty="0"/>
              <a:t>Excludes religious schools accessory to place of worship</a:t>
            </a:r>
          </a:p>
          <a:p>
            <a:pPr>
              <a:defRPr/>
            </a:pPr>
            <a:r>
              <a:rPr lang="en-US" sz="2400" dirty="0"/>
              <a:t>Includes day cares of five or more over 2 ½ years</a:t>
            </a:r>
          </a:p>
        </p:txBody>
      </p:sp>
    </p:spTree>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457200" y="274638"/>
            <a:ext cx="8229600" cy="944562"/>
          </a:xfrm>
        </p:spPr>
        <p:txBody>
          <a:bodyPr/>
          <a:lstStyle/>
          <a:p>
            <a:pPr eaLnBrk="1" hangingPunct="1">
              <a:defRPr/>
            </a:pPr>
            <a:r>
              <a:rPr lang="en-US" dirty="0"/>
              <a:t>Use Group E - School</a:t>
            </a:r>
          </a:p>
        </p:txBody>
      </p:sp>
      <p:pic>
        <p:nvPicPr>
          <p:cNvPr id="9218" name="Picture 2" descr="http://www1.pgcps.org/uploadedImages/Schools_and_Centers/Elementary_Schools/Barack_Obama/barack_obama_school_pic(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4419600"/>
            <a:ext cx="4572000" cy="24584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2HighSchoolDiagram1"/>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371600" y="1143000"/>
            <a:ext cx="6368716" cy="3226374"/>
          </a:xfrm>
          <a:noFill/>
          <a:extLst>
            <a:ext uri="{909E8E84-426E-40DD-AFC4-6F175D3DCCD1}">
              <a14:hiddenFill xmlns:a14="http://schemas.microsoft.com/office/drawing/2010/main">
                <a:solidFill>
                  <a:srgbClr val="FFFFFF"/>
                </a:solidFill>
              </a14:hiddenFill>
            </a:ext>
          </a:extLst>
        </p:spPr>
      </p:pic>
      <p:pic>
        <p:nvPicPr>
          <p:cNvPr id="9220" name="Picture 4" descr="https://tse3.mm.bing.net/th?id=OIP.-siXL4gF_0VwdTAkHAbL1gHaE8&amp;pid=15.1&amp;P=0&amp;w=287&amp;h=19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419600"/>
            <a:ext cx="4572001" cy="2438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1295400" y="277813"/>
            <a:ext cx="7086600" cy="636587"/>
          </a:xfrm>
        </p:spPr>
        <p:txBody>
          <a:bodyPr>
            <a:normAutofit fontScale="90000"/>
          </a:bodyPr>
          <a:lstStyle/>
          <a:p>
            <a:pPr eaLnBrk="1" hangingPunct="1">
              <a:defRPr/>
            </a:pPr>
            <a:r>
              <a:rPr lang="en-US" sz="3600" b="0" dirty="0"/>
              <a:t>FACTORY	</a:t>
            </a:r>
          </a:p>
        </p:txBody>
      </p:sp>
      <p:sp>
        <p:nvSpPr>
          <p:cNvPr id="94211" name="Rectangle 3"/>
          <p:cNvSpPr>
            <a:spLocks noGrp="1" noChangeArrowheads="1"/>
          </p:cNvSpPr>
          <p:nvPr>
            <p:ph type="body" idx="1"/>
          </p:nvPr>
        </p:nvSpPr>
        <p:spPr>
          <a:xfrm>
            <a:off x="190500" y="609600"/>
            <a:ext cx="8763000" cy="2971800"/>
          </a:xfrm>
        </p:spPr>
        <p:txBody>
          <a:bodyPr>
            <a:normAutofit/>
          </a:bodyPr>
          <a:lstStyle/>
          <a:p>
            <a:pPr marL="0" indent="0" eaLnBrk="1" hangingPunct="1">
              <a:buNone/>
              <a:defRPr/>
            </a:pPr>
            <a:r>
              <a:rPr lang="en-US" sz="2800" b="1" dirty="0">
                <a:solidFill>
                  <a:srgbClr val="FFFF00"/>
                </a:solidFill>
              </a:rPr>
              <a:t>F</a:t>
            </a:r>
            <a:endParaRPr lang="en-US" sz="2000" dirty="0">
              <a:solidFill>
                <a:srgbClr val="FFFF00"/>
              </a:solidFill>
            </a:endParaRPr>
          </a:p>
          <a:p>
            <a:pPr marL="0" indent="0" eaLnBrk="1" hangingPunct="1">
              <a:buFont typeface="Wingdings" pitchFamily="2" charset="2"/>
              <a:buNone/>
              <a:defRPr/>
            </a:pPr>
            <a:r>
              <a:rPr lang="en-US" sz="2000" dirty="0"/>
              <a:t>Factory Industrial Group F occupancy includes, among others, the use of a   building or structure, or a portion there of, for assembling, disassembling, fabricating, finishing, manufacturing packaging, repair  or processing operations that are not classified as a Group H hazardous group or Group S storage occupancy</a:t>
            </a:r>
          </a:p>
          <a:p>
            <a:pPr marL="0" indent="0" eaLnBrk="1" hangingPunct="1">
              <a:lnSpc>
                <a:spcPct val="92000"/>
              </a:lnSpc>
              <a:defRPr/>
            </a:pPr>
            <a:endParaRPr lang="en-US" sz="2000" dirty="0"/>
          </a:p>
        </p:txBody>
      </p:sp>
      <p:pic>
        <p:nvPicPr>
          <p:cNvPr id="39940" name="Picture 6" descr="th?id=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438525"/>
            <a:ext cx="51054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descr="https://tse2.mm.bing.net/th?id=OIP.Hz04N-tz8UB54b7Ym-FnIQHaFP&amp;pid=15.1&amp;P=0&amp;w=267&amp;h=1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3429000"/>
            <a:ext cx="3229429" cy="3276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box(in)">
                                      <p:cBhvr>
                                        <p:cTn id="7" dur="500"/>
                                        <p:tgtEl>
                                          <p:spTgt spid="94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4211">
                                            <p:txEl>
                                              <p:pRg st="1" end="1"/>
                                            </p:txEl>
                                          </p:spTgt>
                                        </p:tgtEl>
                                        <p:attrNameLst>
                                          <p:attrName>style.visibility</p:attrName>
                                        </p:attrNameLst>
                                      </p:cBhvr>
                                      <p:to>
                                        <p:strVal val="visible"/>
                                      </p:to>
                                    </p:set>
                                    <p:animEffect transition="in" filter="box(in)">
                                      <p:cBhvr>
                                        <p:cTn id="12" dur="500"/>
                                        <p:tgtEl>
                                          <p:spTgt spid="942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uild="p" bldLvl="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Use Group F subgroups</a:t>
            </a:r>
          </a:p>
        </p:txBody>
      </p:sp>
      <p:sp>
        <p:nvSpPr>
          <p:cNvPr id="3" name="Content Placeholder 2"/>
          <p:cNvSpPr>
            <a:spLocks noGrp="1"/>
          </p:cNvSpPr>
          <p:nvPr>
            <p:ph idx="1"/>
          </p:nvPr>
        </p:nvSpPr>
        <p:spPr>
          <a:xfrm>
            <a:off x="304800" y="1447800"/>
            <a:ext cx="8382000" cy="5257800"/>
          </a:xfrm>
        </p:spPr>
        <p:txBody>
          <a:bodyPr>
            <a:noAutofit/>
          </a:bodyPr>
          <a:lstStyle/>
          <a:p>
            <a:pPr marL="511175" lvl="2" indent="-282575" algn="just" eaLnBrk="1" hangingPunct="1">
              <a:lnSpc>
                <a:spcPct val="92000"/>
              </a:lnSpc>
              <a:defRPr/>
            </a:pPr>
            <a:r>
              <a:rPr lang="en-US" dirty="0">
                <a:solidFill>
                  <a:srgbClr val="FFFF00"/>
                </a:solidFill>
              </a:rPr>
              <a:t>Group F-1</a:t>
            </a:r>
            <a:r>
              <a:rPr lang="en-US" dirty="0"/>
              <a:t>: Factory and industrial uses which are not otherwise classified as low-hazard Use Group F-2, shall be classified as a moderate-hazard factory and industrial use, Use Group F-1</a:t>
            </a:r>
          </a:p>
          <a:p>
            <a:pPr marL="228600" lvl="2" indent="0" algn="just" eaLnBrk="1" hangingPunct="1">
              <a:lnSpc>
                <a:spcPct val="92000"/>
              </a:lnSpc>
              <a:buNone/>
              <a:defRPr/>
            </a:pPr>
            <a:endParaRPr lang="en-US" dirty="0"/>
          </a:p>
          <a:p>
            <a:pPr marL="511175" lvl="2" indent="-282575" algn="just" eaLnBrk="1" hangingPunct="1">
              <a:lnSpc>
                <a:spcPct val="92000"/>
              </a:lnSpc>
              <a:defRPr/>
            </a:pPr>
            <a:r>
              <a:rPr lang="en-US" dirty="0">
                <a:solidFill>
                  <a:srgbClr val="FFFF00"/>
                </a:solidFill>
              </a:rPr>
              <a:t>Group F-2</a:t>
            </a:r>
            <a:r>
              <a:rPr lang="en-US" dirty="0"/>
              <a:t> Factory and industrial uses which involve the fabrication or manufacturing of non-combustible materials that, during finishing, packing or processing, do not contribute to a significant fire hazard, shall be classified as Use Group F—2. The following manufacturing processes are indicative of, and shall be classified as, Use Group F—2: beverages, nonalcoholic; brick and masonry; ceramic products; foundries; glass products; gypsum; ice; metal fabrication and assembly; and water pumping plants.</a:t>
            </a:r>
            <a:endParaRPr lang="en-US" b="1" dirty="0"/>
          </a:p>
          <a:p>
            <a:pPr algn="just">
              <a:defRPr/>
            </a:pPr>
            <a:endParaRPr lang="en-US" sz="2400" dirty="0"/>
          </a:p>
        </p:txBody>
      </p:sp>
    </p:spTree>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defRPr/>
            </a:pPr>
            <a:r>
              <a:rPr lang="en-US"/>
              <a:t>Use Group F</a:t>
            </a:r>
          </a:p>
        </p:txBody>
      </p:sp>
      <p:pic>
        <p:nvPicPr>
          <p:cNvPr id="40963" name="Picture 3" descr="2factory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948363" y="2362200"/>
            <a:ext cx="3195637" cy="4495800"/>
          </a:xfrm>
          <a:noFill/>
          <a:extLst>
            <a:ext uri="{909E8E84-426E-40DD-AFC4-6F175D3DCCD1}">
              <a14:hiddenFill xmlns:a14="http://schemas.microsoft.com/office/drawing/2010/main">
                <a:solidFill>
                  <a:srgbClr val="FFFFFF"/>
                </a:solidFill>
              </a14:hiddenFill>
            </a:ext>
          </a:extLst>
        </p:spPr>
      </p:pic>
      <p:pic>
        <p:nvPicPr>
          <p:cNvPr id="40964" name="Picture 5" descr="All Foreign &amp; Domestic Body Shop Paint Booth by FirstChoiceNetwork.co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33500"/>
            <a:ext cx="47625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7" descr="servomotor_facto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191000"/>
            <a:ext cx="3048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9" descr="Cheese Factory by jamesjy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6575" y="4191000"/>
            <a:ext cx="28670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Text Box 10"/>
          <p:cNvSpPr txBox="1">
            <a:spLocks noChangeArrowheads="1"/>
          </p:cNvSpPr>
          <p:nvPr/>
        </p:nvSpPr>
        <p:spPr bwMode="auto">
          <a:xfrm>
            <a:off x="3669464" y="3824287"/>
            <a:ext cx="1797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7"/>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8"/>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9"/>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Cheese Factory</a:t>
            </a:r>
          </a:p>
        </p:txBody>
      </p:sp>
      <p:sp>
        <p:nvSpPr>
          <p:cNvPr id="40968" name="Text Box 11"/>
          <p:cNvSpPr txBox="1">
            <a:spLocks noChangeArrowheads="1"/>
          </p:cNvSpPr>
          <p:nvPr/>
        </p:nvSpPr>
        <p:spPr bwMode="auto">
          <a:xfrm>
            <a:off x="533400" y="3826544"/>
            <a:ext cx="2114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7"/>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8"/>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9"/>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Automated Factory</a:t>
            </a:r>
          </a:p>
        </p:txBody>
      </p:sp>
      <p:sp>
        <p:nvSpPr>
          <p:cNvPr id="40969" name="Text Box 12"/>
          <p:cNvSpPr txBox="1">
            <a:spLocks noChangeArrowheads="1"/>
          </p:cNvSpPr>
          <p:nvPr/>
        </p:nvSpPr>
        <p:spPr bwMode="auto">
          <a:xfrm>
            <a:off x="4705350" y="1440906"/>
            <a:ext cx="1238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7"/>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8"/>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9"/>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9"/>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Auto Body</a:t>
            </a: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a:xfrm>
            <a:off x="762000" y="430213"/>
            <a:ext cx="7543800" cy="865187"/>
          </a:xfrm>
        </p:spPr>
        <p:txBody>
          <a:bodyPr/>
          <a:lstStyle/>
          <a:p>
            <a:pPr eaLnBrk="1" hangingPunct="1">
              <a:defRPr/>
            </a:pPr>
            <a:r>
              <a:rPr lang="en-US" sz="3600"/>
              <a:t>Theory of Fire Code Enforcement</a:t>
            </a:r>
          </a:p>
        </p:txBody>
      </p:sp>
      <p:sp>
        <p:nvSpPr>
          <p:cNvPr id="413699" name="Rectangle 3"/>
          <p:cNvSpPr>
            <a:spLocks noGrp="1" noChangeArrowheads="1"/>
          </p:cNvSpPr>
          <p:nvPr>
            <p:ph type="body" idx="1"/>
          </p:nvPr>
        </p:nvSpPr>
        <p:spPr/>
        <p:txBody>
          <a:bodyPr/>
          <a:lstStyle/>
          <a:p>
            <a:pPr eaLnBrk="1" hangingPunct="1">
              <a:buFont typeface="Wingdings" pitchFamily="2" charset="2"/>
              <a:buNone/>
              <a:defRPr/>
            </a:pPr>
            <a:r>
              <a:rPr lang="en-US" dirty="0"/>
              <a:t>In this module we will discuss…</a:t>
            </a:r>
          </a:p>
          <a:p>
            <a:pPr>
              <a:defRPr/>
            </a:pPr>
            <a:r>
              <a:rPr lang="en-US" dirty="0"/>
              <a:t>How buildings are classified under the UCC-NJ, </a:t>
            </a:r>
          </a:p>
          <a:p>
            <a:pPr>
              <a:defRPr/>
            </a:pPr>
            <a:r>
              <a:rPr lang="en-US" dirty="0"/>
              <a:t>Use Group classifications.</a:t>
            </a:r>
          </a:p>
          <a:p>
            <a:pPr>
              <a:defRPr/>
            </a:pPr>
            <a:r>
              <a:rPr lang="en-US" dirty="0"/>
              <a:t>How UFC interfaces with UCC</a:t>
            </a:r>
          </a:p>
          <a:p>
            <a:pPr eaLnBrk="1" hangingPunct="1">
              <a:defRPr/>
            </a:pPr>
            <a:r>
              <a:rPr lang="en-US" dirty="0"/>
              <a:t>How the different codes are applied,</a:t>
            </a:r>
          </a:p>
          <a:p>
            <a:pPr marL="0" indent="0" eaLnBrk="1" hangingPunct="1">
              <a:buNone/>
              <a:defRPr/>
            </a:pPr>
            <a:endParaRPr lang="en-US" dirty="0"/>
          </a:p>
        </p:txBody>
      </p:sp>
    </p:spTree>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a:t>Use Group F-1/H-2</a:t>
            </a:r>
          </a:p>
        </p:txBody>
      </p:sp>
      <p:pic>
        <p:nvPicPr>
          <p:cNvPr id="43011" name="Picture 4" descr="2FIF-1-H"/>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673" t="7014" r="25085" b="8801"/>
          <a:stretch>
            <a:fillRect/>
          </a:stretch>
        </p:blipFill>
        <p:spPr>
          <a:xfrm>
            <a:off x="3810000" y="4021620"/>
            <a:ext cx="5307312" cy="2836380"/>
          </a:xfrm>
          <a:noFill/>
          <a:extLst>
            <a:ext uri="{909E8E84-426E-40DD-AFC4-6F175D3DCCD1}">
              <a14:hiddenFill xmlns:a14="http://schemas.microsoft.com/office/drawing/2010/main">
                <a:solidFill>
                  <a:srgbClr val="FFFFFF"/>
                </a:solidFill>
              </a14:hiddenFill>
            </a:ext>
          </a:extLst>
        </p:spPr>
      </p:pic>
      <p:pic>
        <p:nvPicPr>
          <p:cNvPr id="11266" name="Picture 2" descr="https://tse1.mm.bing.net/th?id=OIP.2tba4S35R9ONZJvDpj27PgHaFj&amp;pid=15.1&amp;P=0&amp;w=274&amp;h=2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993547"/>
            <a:ext cx="3810000" cy="2864453"/>
          </a:xfrm>
          <a:prstGeom prst="rect">
            <a:avLst/>
          </a:prstGeom>
          <a:noFill/>
          <a:extLst>
            <a:ext uri="{909E8E84-426E-40DD-AFC4-6F175D3DCCD1}">
              <a14:hiddenFill xmlns:a14="http://schemas.microsoft.com/office/drawing/2010/main">
                <a:solidFill>
                  <a:srgbClr val="FFFFFF"/>
                </a:solidFill>
              </a14:hiddenFill>
            </a:ext>
          </a:extLst>
        </p:spPr>
      </p:pic>
      <p:sp>
        <p:nvSpPr>
          <p:cNvPr id="2" name="Striped Right Arrow 1"/>
          <p:cNvSpPr/>
          <p:nvPr/>
        </p:nvSpPr>
        <p:spPr>
          <a:xfrm>
            <a:off x="3352800" y="5791200"/>
            <a:ext cx="1676400" cy="457200"/>
          </a:xfrm>
          <a:prstGeom prst="strip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8" name="Picture 4" descr="https://tse1.mm.bing.net/th?id=OIP.idXEjEnr8bMDuMyTZizVEAHaEE&amp;pid=15.1&amp;P=0&amp;w=357&amp;h=1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600200"/>
            <a:ext cx="4572001" cy="2365273"/>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s://tse2.mm.bing.net/th?id=OIP.dE4DqEPoo58Vwd0jO7Hi-gHaFj&amp;pid=15.1&amp;P=0&amp;w=230&amp;h=1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1600200"/>
            <a:ext cx="2327275" cy="2365273"/>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https://tse2.mm.bing.net/th?id=OIP.ew8-5UWBUpYNz2jkePFMRgHaFk&amp;pid=15.1&amp;P=0&amp;w=215&amp;h=1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00200"/>
            <a:ext cx="2203449" cy="23652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defRPr/>
            </a:pPr>
            <a:r>
              <a:rPr lang="en-US" sz="4000" b="0" dirty="0"/>
              <a:t>HIGH HAZARD</a:t>
            </a:r>
          </a:p>
        </p:txBody>
      </p:sp>
      <p:sp>
        <p:nvSpPr>
          <p:cNvPr id="80899" name="Rectangle 3"/>
          <p:cNvSpPr>
            <a:spLocks noGrp="1" noChangeArrowheads="1"/>
          </p:cNvSpPr>
          <p:nvPr>
            <p:ph type="body" idx="1"/>
          </p:nvPr>
        </p:nvSpPr>
        <p:spPr/>
        <p:txBody>
          <a:bodyPr>
            <a:normAutofit/>
          </a:bodyPr>
          <a:lstStyle/>
          <a:p>
            <a:pPr eaLnBrk="1" hangingPunct="1">
              <a:lnSpc>
                <a:spcPct val="92000"/>
              </a:lnSpc>
              <a:defRPr/>
            </a:pPr>
            <a:r>
              <a:rPr lang="en-US" sz="2800" dirty="0"/>
              <a:t>High-hazard Group H occupancy includes, among others, the use of al building or structure, or portion thereof, that involves the manufacturing, processing, generation or storage of materials that constitute a physical or health hazard in quantities in excess of those allowed in control areas complying with section 414, based on the maximum allowable quantity limits for control areas…….Hazardous occupancies are classified in Groups H-1, H-2, H-3, H-4, and H-5….</a:t>
            </a:r>
          </a:p>
        </p:txBody>
      </p:sp>
    </p:spTree>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defRPr/>
            </a:pPr>
            <a:r>
              <a:rPr lang="en-US"/>
              <a:t>Use Group H</a:t>
            </a:r>
          </a:p>
        </p:txBody>
      </p:sp>
      <p:pic>
        <p:nvPicPr>
          <p:cNvPr id="45059" name="Picture 3" descr="2MatchManufacture"/>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0" y="1447800"/>
            <a:ext cx="4572000" cy="2682875"/>
          </a:xfrm>
          <a:noFill/>
          <a:extLst>
            <a:ext uri="{909E8E84-426E-40DD-AFC4-6F175D3DCCD1}">
              <a14:hiddenFill xmlns:a14="http://schemas.microsoft.com/office/drawing/2010/main">
                <a:solidFill>
                  <a:srgbClr val="FFFFFF"/>
                </a:solidFill>
              </a14:hiddenFill>
            </a:ext>
          </a:extLst>
        </p:spPr>
      </p:pic>
      <p:pic>
        <p:nvPicPr>
          <p:cNvPr id="12290" name="Picture 2" descr="https://tse2.mm.bing.net/th?id=OIP.eB1h_8z0LZjYMF21EwPVWwHaFj&amp;pid=15.1&amp;P=0&amp;w=219&amp;h=1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76600"/>
            <a:ext cx="4572000" cy="3581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61333" y="6476636"/>
            <a:ext cx="2249334" cy="369332"/>
          </a:xfrm>
          <a:prstGeom prst="rect">
            <a:avLst/>
          </a:prstGeom>
          <a:solidFill>
            <a:schemeClr val="bg1"/>
          </a:solidFill>
        </p:spPr>
        <p:txBody>
          <a:bodyPr wrap="none" rtlCol="0">
            <a:spAutoFit/>
          </a:bodyPr>
          <a:lstStyle/>
          <a:p>
            <a:r>
              <a:rPr lang="en-US" dirty="0"/>
              <a:t>Industrial Fermenter</a:t>
            </a:r>
          </a:p>
        </p:txBody>
      </p:sp>
    </p:spTree>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57200" y="125412"/>
            <a:ext cx="8229600" cy="712788"/>
          </a:xfrm>
        </p:spPr>
        <p:txBody>
          <a:bodyPr/>
          <a:lstStyle/>
          <a:p>
            <a:pPr eaLnBrk="1" hangingPunct="1">
              <a:defRPr/>
            </a:pPr>
            <a:r>
              <a:rPr lang="en-US" sz="4000" b="0" dirty="0"/>
              <a:t>Institutional Group I</a:t>
            </a:r>
          </a:p>
        </p:txBody>
      </p:sp>
      <p:sp>
        <p:nvSpPr>
          <p:cNvPr id="95235" name="Rectangle 3"/>
          <p:cNvSpPr>
            <a:spLocks noGrp="1" noChangeArrowheads="1"/>
          </p:cNvSpPr>
          <p:nvPr>
            <p:ph type="body" idx="1"/>
          </p:nvPr>
        </p:nvSpPr>
        <p:spPr>
          <a:xfrm>
            <a:off x="57150" y="990600"/>
            <a:ext cx="9029700" cy="5638800"/>
          </a:xfrm>
        </p:spPr>
        <p:txBody>
          <a:bodyPr>
            <a:normAutofit/>
          </a:bodyPr>
          <a:lstStyle/>
          <a:p>
            <a:pPr marL="0" indent="0" algn="just" eaLnBrk="1" hangingPunct="1">
              <a:buFont typeface="Wingdings" pitchFamily="2" charset="2"/>
              <a:buNone/>
              <a:defRPr/>
            </a:pPr>
            <a:r>
              <a:rPr lang="en-US" sz="2800" dirty="0"/>
              <a:t> Institutional Group I occupancy includes among others, the use of a building or structure or portion thereof, in which care or supervision is provided to persons where evacuation is slow or impractical, or in which persons are detained for penal or correctional purposes or in which the liberty of the occupants is restricted. Institutional occupancies shall be classified as: </a:t>
            </a:r>
          </a:p>
          <a:p>
            <a:pPr marL="0" indent="0" algn="just" eaLnBrk="1" hangingPunct="1">
              <a:buFont typeface="Wingdings" pitchFamily="2" charset="2"/>
              <a:buNone/>
              <a:defRPr/>
            </a:pPr>
            <a:r>
              <a:rPr lang="en-US" sz="2800" dirty="0"/>
              <a:t> </a:t>
            </a:r>
          </a:p>
          <a:p>
            <a:pPr algn="just">
              <a:defRPr/>
            </a:pPr>
            <a:r>
              <a:rPr lang="en-US" sz="2000" dirty="0"/>
              <a:t>I-1 includes Group homes, halfway houses, residential care facilities</a:t>
            </a:r>
          </a:p>
          <a:p>
            <a:pPr algn="just">
              <a:defRPr/>
            </a:pPr>
            <a:r>
              <a:rPr lang="en-US" sz="2000" dirty="0"/>
              <a:t>I-2 includes hospitals, nursing homes, etc.</a:t>
            </a:r>
          </a:p>
          <a:p>
            <a:pPr algn="just">
              <a:defRPr/>
            </a:pPr>
            <a:r>
              <a:rPr lang="en-US" sz="2000" dirty="0"/>
              <a:t>I-3 includes correctional centers, jails, prisons, etc.</a:t>
            </a:r>
          </a:p>
          <a:p>
            <a:pPr algn="just">
              <a:defRPr/>
            </a:pPr>
            <a:r>
              <a:rPr lang="en-US" sz="2000" dirty="0"/>
              <a:t>I-4 includes adult day care, child day care</a:t>
            </a:r>
          </a:p>
        </p:txBody>
      </p:sp>
    </p:spTree>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457200" y="274638"/>
            <a:ext cx="8229600" cy="868362"/>
          </a:xfrm>
        </p:spPr>
        <p:txBody>
          <a:bodyPr>
            <a:normAutofit/>
          </a:bodyPr>
          <a:lstStyle/>
          <a:p>
            <a:pPr eaLnBrk="1" hangingPunct="1">
              <a:defRPr/>
            </a:pPr>
            <a:r>
              <a:rPr lang="en-US" dirty="0"/>
              <a:t>Use Group I-1</a:t>
            </a:r>
          </a:p>
        </p:txBody>
      </p:sp>
      <p:pic>
        <p:nvPicPr>
          <p:cNvPr id="47107" name="Picture 4" descr="2FII-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875042" y="2743200"/>
            <a:ext cx="4268958" cy="3302681"/>
          </a:xfrm>
          <a:noFill/>
          <a:extLst>
            <a:ext uri="{909E8E84-426E-40DD-AFC4-6F175D3DCCD1}">
              <a14:hiddenFill xmlns:a14="http://schemas.microsoft.com/office/drawing/2010/main">
                <a:solidFill>
                  <a:srgbClr val="FFFFFF"/>
                </a:solidFill>
              </a14:hiddenFill>
            </a:ext>
          </a:extLst>
        </p:spPr>
      </p:pic>
      <p:pic>
        <p:nvPicPr>
          <p:cNvPr id="13314" name="Picture 2" descr="https://tse3.mm.bing.net/th?id=OIP.Oh9lQiWmYH-MIciakSeyFgHaEK&amp;pid=15.1&amp;P=0&amp;w=323&amp;h=1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09045"/>
            <a:ext cx="4267200" cy="3323771"/>
          </a:xfrm>
          <a:prstGeom prst="rect">
            <a:avLst/>
          </a:prstGeom>
          <a:noFill/>
          <a:extLst>
            <a:ext uri="{909E8E84-426E-40DD-AFC4-6F175D3DCCD1}">
              <a14:hiddenFill xmlns:a14="http://schemas.microsoft.com/office/drawing/2010/main">
                <a:solidFill>
                  <a:srgbClr val="FFFFFF"/>
                </a:solidFill>
              </a14:hiddenFill>
            </a:ext>
          </a:extLst>
        </p:spPr>
      </p:pic>
      <p:sp>
        <p:nvSpPr>
          <p:cNvPr id="47108" name="Text Box 5"/>
          <p:cNvSpPr txBox="1">
            <a:spLocks noChangeArrowheads="1"/>
          </p:cNvSpPr>
          <p:nvPr/>
        </p:nvSpPr>
        <p:spPr bwMode="auto">
          <a:xfrm>
            <a:off x="2675021" y="6400800"/>
            <a:ext cx="3473450" cy="3667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5"/>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6"/>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7"/>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7"/>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7"/>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7"/>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7"/>
              </a:buBlip>
              <a:defRPr sz="2000">
                <a:solidFill>
                  <a:schemeClr val="tx1"/>
                </a:solidFill>
                <a:latin typeface="Arial" charset="0"/>
              </a:defRPr>
            </a:lvl9pPr>
          </a:lstStyle>
          <a:p>
            <a:pPr eaLnBrk="1" hangingPunct="1">
              <a:spcBef>
                <a:spcPct val="0"/>
              </a:spcBef>
              <a:buClrTx/>
              <a:buSzTx/>
              <a:buFontTx/>
              <a:buNone/>
            </a:pPr>
            <a:r>
              <a:rPr lang="en-US" altLang="en-US" sz="1800" dirty="0">
                <a:solidFill>
                  <a:srgbClr val="FFFF00"/>
                </a:solidFill>
              </a:rPr>
              <a:t>USE GROUP I-1  Nursing Home</a:t>
            </a:r>
          </a:p>
        </p:txBody>
      </p:sp>
    </p:spTree>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defRPr/>
            </a:pPr>
            <a:r>
              <a:rPr lang="en-US" dirty="0"/>
              <a:t>Use Group I-2</a:t>
            </a:r>
          </a:p>
        </p:txBody>
      </p:sp>
      <p:sp>
        <p:nvSpPr>
          <p:cNvPr id="125955" name="Rectangle 3"/>
          <p:cNvSpPr>
            <a:spLocks noGrp="1" noChangeArrowheads="1"/>
          </p:cNvSpPr>
          <p:nvPr>
            <p:ph type="body" idx="1"/>
          </p:nvPr>
        </p:nvSpPr>
        <p:spPr>
          <a:xfrm>
            <a:off x="457200" y="1600200"/>
            <a:ext cx="8229600" cy="2590800"/>
          </a:xfrm>
        </p:spPr>
        <p:txBody>
          <a:bodyPr>
            <a:normAutofit/>
          </a:bodyPr>
          <a:lstStyle/>
          <a:p>
            <a:pPr eaLnBrk="1" hangingPunct="1">
              <a:lnSpc>
                <a:spcPct val="92000"/>
              </a:lnSpc>
              <a:defRPr/>
            </a:pPr>
            <a:r>
              <a:rPr lang="en-US" sz="2800" dirty="0"/>
              <a:t>This Use Group shall include all buildings used for housing people suffering from physical limitations because of health or age, including, among others, day nurseries, hospitals, sanitariums, infirmaries, orphanages and homes for aged and infirm.</a:t>
            </a:r>
          </a:p>
        </p:txBody>
      </p:sp>
    </p:spTree>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Group I-3 </a:t>
            </a:r>
          </a:p>
        </p:txBody>
      </p:sp>
      <p:pic>
        <p:nvPicPr>
          <p:cNvPr id="15362" name="Picture 2" descr="https://jesshatcherdesign.files.wordpress.com/2014/01/prison-ce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276600"/>
            <a:ext cx="4474479" cy="3276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04800" y="1337608"/>
            <a:ext cx="8458200" cy="1938992"/>
          </a:xfrm>
          <a:prstGeom prst="rect">
            <a:avLst/>
          </a:prstGeom>
          <a:noFill/>
        </p:spPr>
        <p:txBody>
          <a:bodyPr wrap="square" rtlCol="0">
            <a:spAutoFit/>
          </a:bodyPr>
          <a:lstStyle/>
          <a:p>
            <a:pPr algn="just"/>
            <a:r>
              <a:rPr lang="en-US" sz="2400" b="1" dirty="0">
                <a:solidFill>
                  <a:schemeClr val="bg1"/>
                </a:solidFill>
              </a:rPr>
              <a:t>“Use Group I—3”: This Use Group shall include all buildings designed for the detention of people under restraint, including, among others, jails, prisons, reformatories, insane asylums and similar uses.</a:t>
            </a:r>
            <a:endParaRPr lang="en-US" sz="3200" b="1" dirty="0">
              <a:solidFill>
                <a:schemeClr val="bg1"/>
              </a:solidFill>
            </a:endParaRPr>
          </a:p>
          <a:p>
            <a:pPr algn="just"/>
            <a:endParaRPr lang="en-US" sz="2400" b="1" dirty="0">
              <a:solidFill>
                <a:schemeClr val="bg1"/>
              </a:solidFill>
            </a:endParaRPr>
          </a:p>
        </p:txBody>
      </p:sp>
      <p:pic>
        <p:nvPicPr>
          <p:cNvPr id="15364" name="Picture 4" descr="https://tse1.mm.bing.net/th?id=OIP.u1c3Kg42Y48p4UuqTgShnQHaE0&amp;pid=15.1&amp;P=0&amp;w=328&amp;h=214"/>
          <p:cNvPicPr>
            <a:picLocks noChangeAspect="1" noChangeArrowheads="1"/>
          </p:cNvPicPr>
          <p:nvPr/>
        </p:nvPicPr>
        <p:blipFill rotWithShape="1">
          <a:blip r:embed="rId3">
            <a:extLst>
              <a:ext uri="{28A0092B-C50C-407E-A947-70E740481C1C}">
                <a14:useLocalDpi xmlns:a14="http://schemas.microsoft.com/office/drawing/2010/main" val="0"/>
              </a:ext>
            </a:extLst>
          </a:blip>
          <a:srcRect b="3696"/>
          <a:stretch/>
        </p:blipFill>
        <p:spPr bwMode="auto">
          <a:xfrm>
            <a:off x="-21008" y="3276600"/>
            <a:ext cx="4554908"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8299065"/>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normAutofit fontScale="90000"/>
          </a:bodyPr>
          <a:lstStyle/>
          <a:p>
            <a:pPr eaLnBrk="1" hangingPunct="1">
              <a:defRPr/>
            </a:pPr>
            <a:r>
              <a:rPr lang="en-US" sz="3600" b="0"/>
              <a:t>MERCANTILE</a:t>
            </a:r>
            <a:br>
              <a:rPr lang="en-US" sz="3600" b="0"/>
            </a:br>
            <a:endParaRPr lang="en-US" sz="3600" b="0"/>
          </a:p>
        </p:txBody>
      </p:sp>
      <p:sp>
        <p:nvSpPr>
          <p:cNvPr id="96259" name="Rectangle 3"/>
          <p:cNvSpPr>
            <a:spLocks noGrp="1" noChangeArrowheads="1"/>
          </p:cNvSpPr>
          <p:nvPr>
            <p:ph type="body" idx="1"/>
          </p:nvPr>
        </p:nvSpPr>
        <p:spPr>
          <a:xfrm>
            <a:off x="457200" y="1600200"/>
            <a:ext cx="8229600" cy="4648200"/>
          </a:xfrm>
        </p:spPr>
        <p:txBody>
          <a:bodyPr>
            <a:normAutofit/>
          </a:bodyPr>
          <a:lstStyle/>
          <a:p>
            <a:pPr algn="just" eaLnBrk="1" hangingPunct="1">
              <a:lnSpc>
                <a:spcPct val="92000"/>
              </a:lnSpc>
              <a:defRPr/>
            </a:pPr>
            <a:r>
              <a:rPr lang="en-US" sz="2800" dirty="0">
                <a:solidFill>
                  <a:schemeClr val="bg2"/>
                </a:solidFill>
              </a:rPr>
              <a:t>Mercantile G</a:t>
            </a:r>
            <a:r>
              <a:rPr lang="en-US" sz="2800" dirty="0">
                <a:solidFill>
                  <a:schemeClr val="bg2"/>
                </a:solidFill>
                <a:effectLst/>
              </a:rPr>
              <a:t>roup M occupancy includes, among others, the use of a </a:t>
            </a:r>
            <a:r>
              <a:rPr lang="en-US" sz="2800" dirty="0">
                <a:effectLst/>
              </a:rPr>
              <a:t>building or structure, or portion thereof, for display and sale of merchandise, and involves stocks of goods, wares or merchandise incidental to such purposes and accessible to the public. Mercantile occupancies shall include , but not be limited to the following:</a:t>
            </a:r>
          </a:p>
          <a:p>
            <a:pPr lvl="1" algn="just">
              <a:lnSpc>
                <a:spcPct val="92000"/>
              </a:lnSpc>
              <a:defRPr/>
            </a:pPr>
            <a:r>
              <a:rPr lang="en-US" sz="2400" dirty="0"/>
              <a:t>Department stores</a:t>
            </a:r>
          </a:p>
          <a:p>
            <a:pPr lvl="1" algn="just">
              <a:lnSpc>
                <a:spcPct val="92000"/>
              </a:lnSpc>
              <a:defRPr/>
            </a:pPr>
            <a:r>
              <a:rPr lang="en-US" sz="2400" dirty="0">
                <a:effectLst/>
              </a:rPr>
              <a:t>Markets</a:t>
            </a:r>
          </a:p>
          <a:p>
            <a:pPr lvl="1" algn="just">
              <a:lnSpc>
                <a:spcPct val="92000"/>
              </a:lnSpc>
              <a:defRPr/>
            </a:pPr>
            <a:r>
              <a:rPr lang="en-US" sz="2400" dirty="0"/>
              <a:t>Retail or wholesale stores and similar</a:t>
            </a:r>
            <a:endParaRPr lang="en-US" sz="2400" dirty="0">
              <a:effectLst/>
            </a:endParaRPr>
          </a:p>
          <a:p>
            <a:pPr eaLnBrk="1" hangingPunct="1">
              <a:defRPr/>
            </a:pPr>
            <a:endParaRPr lang="en-US" dirty="0"/>
          </a:p>
        </p:txBody>
      </p:sp>
    </p:spTree>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hangingPunct="1">
              <a:defRPr/>
            </a:pPr>
            <a:r>
              <a:rPr lang="en-US"/>
              <a:t>Use Group M - Store</a:t>
            </a:r>
          </a:p>
        </p:txBody>
      </p:sp>
      <p:pic>
        <p:nvPicPr>
          <p:cNvPr id="51203" name="Picture 3" descr="2StoreFron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4132263"/>
            <a:ext cx="5257800" cy="2725737"/>
          </a:xfrm>
          <a:noFill/>
          <a:extLst>
            <a:ext uri="{909E8E84-426E-40DD-AFC4-6F175D3DCCD1}">
              <a14:hiddenFill xmlns:a14="http://schemas.microsoft.com/office/drawing/2010/main">
                <a:solidFill>
                  <a:srgbClr val="FFFFFF"/>
                </a:solidFill>
              </a14:hiddenFill>
            </a:ext>
          </a:extLst>
        </p:spPr>
      </p:pic>
      <p:pic>
        <p:nvPicPr>
          <p:cNvPr id="51204" name="Picture 7" descr="Home Depot Grand Ope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943350"/>
            <a:ext cx="388620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5" descr="Back at Home Depot by Meagan Fis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1447800"/>
            <a:ext cx="3886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9" descr="walmart_korea by Brave New Films."/>
          <p:cNvPicPr>
            <a:picLocks noChangeAspect="1" noChangeArrowheads="1"/>
          </p:cNvPicPr>
          <p:nvPr/>
        </p:nvPicPr>
        <p:blipFill>
          <a:blip r:embed="rId6">
            <a:extLst>
              <a:ext uri="{28A0092B-C50C-407E-A947-70E740481C1C}">
                <a14:useLocalDpi xmlns:a14="http://schemas.microsoft.com/office/drawing/2010/main" val="0"/>
              </a:ext>
            </a:extLst>
          </a:blip>
          <a:srcRect b="16800"/>
          <a:stretch>
            <a:fillRect/>
          </a:stretch>
        </p:blipFill>
        <p:spPr bwMode="auto">
          <a:xfrm>
            <a:off x="0" y="1447800"/>
            <a:ext cx="5257800"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eaLnBrk="1" hangingPunct="1">
              <a:defRPr/>
            </a:pPr>
            <a:r>
              <a:rPr lang="en-US"/>
              <a:t>Use Group M</a:t>
            </a:r>
          </a:p>
        </p:txBody>
      </p:sp>
      <p:pic>
        <p:nvPicPr>
          <p:cNvPr id="52227" name="Picture 4" descr="2FIM"/>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 y="1439863"/>
            <a:ext cx="8513763" cy="4656137"/>
          </a:xfrm>
          <a:noFill/>
          <a:extLst>
            <a:ext uri="{909E8E84-426E-40DD-AFC4-6F175D3DCCD1}">
              <a14:hiddenFill xmlns:a14="http://schemas.microsoft.com/office/drawing/2010/main">
                <a:solidFill>
                  <a:srgbClr val="FFFFFF"/>
                </a:solidFill>
              </a14:hiddenFill>
            </a:ext>
          </a:extLst>
        </p:spPr>
      </p:pic>
      <p:sp>
        <p:nvSpPr>
          <p:cNvPr id="52228" name="Text Box 5"/>
          <p:cNvSpPr txBox="1">
            <a:spLocks noChangeArrowheads="1"/>
          </p:cNvSpPr>
          <p:nvPr/>
        </p:nvSpPr>
        <p:spPr bwMode="auto">
          <a:xfrm>
            <a:off x="2720975" y="5715000"/>
            <a:ext cx="3740150" cy="36671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4"/>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5"/>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6"/>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9pPr>
          </a:lstStyle>
          <a:p>
            <a:pPr eaLnBrk="1" hangingPunct="1">
              <a:spcBef>
                <a:spcPct val="0"/>
              </a:spcBef>
              <a:buClrTx/>
              <a:buSzTx/>
              <a:buFontTx/>
              <a:buNone/>
            </a:pPr>
            <a:r>
              <a:rPr lang="en-US" altLang="en-US" sz="1800">
                <a:solidFill>
                  <a:srgbClr val="000000"/>
                </a:solidFill>
              </a:rPr>
              <a:t>USE GROUP M  Department Store</a:t>
            </a: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2"/>
          <p:cNvSpPr>
            <a:spLocks noChangeShapeType="1"/>
          </p:cNvSpPr>
          <p:nvPr/>
        </p:nvSpPr>
        <p:spPr bwMode="auto">
          <a:xfrm>
            <a:off x="1752600" y="5181600"/>
            <a:ext cx="0" cy="45720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7075" name="Rectangle 3"/>
          <p:cNvSpPr>
            <a:spLocks noGrp="1" noChangeArrowheads="1"/>
          </p:cNvSpPr>
          <p:nvPr>
            <p:ph type="title"/>
          </p:nvPr>
        </p:nvSpPr>
        <p:spPr/>
        <p:txBody>
          <a:bodyPr/>
          <a:lstStyle/>
          <a:p>
            <a:pPr eaLnBrk="1" hangingPunct="1">
              <a:defRPr/>
            </a:pPr>
            <a:r>
              <a:rPr lang="en-US" b="0"/>
              <a:t>Building Codes &amp; Fire Codes</a:t>
            </a:r>
          </a:p>
        </p:txBody>
      </p:sp>
      <p:sp>
        <p:nvSpPr>
          <p:cNvPr id="387076" name="Rectangle 4"/>
          <p:cNvSpPr>
            <a:spLocks noGrp="1" noChangeArrowheads="1"/>
          </p:cNvSpPr>
          <p:nvPr>
            <p:ph type="body" idx="1"/>
          </p:nvPr>
        </p:nvSpPr>
        <p:spPr/>
        <p:txBody>
          <a:bodyPr/>
          <a:lstStyle/>
          <a:p>
            <a:pPr eaLnBrk="1" hangingPunct="1">
              <a:defRPr/>
            </a:pPr>
            <a:r>
              <a:rPr lang="en-US" dirty="0"/>
              <a:t>In NJ there are </a:t>
            </a:r>
            <a:r>
              <a:rPr lang="en-US" b="1" i="1" u="sng" dirty="0">
                <a:solidFill>
                  <a:srgbClr val="FFFF00"/>
                </a:solidFill>
              </a:rPr>
              <a:t>two</a:t>
            </a:r>
            <a:r>
              <a:rPr lang="en-US" dirty="0"/>
              <a:t> different and distinct codes enforcement groups.</a:t>
            </a:r>
          </a:p>
        </p:txBody>
      </p:sp>
      <p:sp>
        <p:nvSpPr>
          <p:cNvPr id="387077" name="Text Box 5"/>
          <p:cNvSpPr txBox="1">
            <a:spLocks noChangeArrowheads="1"/>
          </p:cNvSpPr>
          <p:nvPr/>
        </p:nvSpPr>
        <p:spPr bwMode="auto">
          <a:xfrm>
            <a:off x="5791200" y="4267200"/>
            <a:ext cx="2286000" cy="808038"/>
          </a:xfrm>
          <a:prstGeom prst="rect">
            <a:avLst/>
          </a:prstGeom>
          <a:solidFill>
            <a:srgbClr val="FF0000"/>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chemeClr val="bg1"/>
                </a:solidFill>
              </a:rPr>
              <a:t>DFS</a:t>
            </a:r>
          </a:p>
          <a:p>
            <a:pPr algn="ctr" eaLnBrk="1" hangingPunct="1">
              <a:spcBef>
                <a:spcPct val="50000"/>
              </a:spcBef>
              <a:defRPr/>
            </a:pPr>
            <a:r>
              <a:rPr lang="en-US" b="1" dirty="0">
                <a:solidFill>
                  <a:schemeClr val="bg1"/>
                </a:solidFill>
              </a:rPr>
              <a:t>Div. of Fire Safety</a:t>
            </a:r>
          </a:p>
        </p:txBody>
      </p:sp>
      <p:sp>
        <p:nvSpPr>
          <p:cNvPr id="387078" name="Text Box 6"/>
          <p:cNvSpPr txBox="1">
            <a:spLocks noChangeArrowheads="1"/>
          </p:cNvSpPr>
          <p:nvPr/>
        </p:nvSpPr>
        <p:spPr bwMode="auto">
          <a:xfrm>
            <a:off x="3276600" y="2895600"/>
            <a:ext cx="2286000" cy="1082675"/>
          </a:xfrm>
          <a:prstGeom prst="rect">
            <a:avLst/>
          </a:prstGeom>
          <a:solidFill>
            <a:schemeClr val="accent1"/>
          </a:solidFill>
          <a:ln w="28575">
            <a:solidFill>
              <a:srgbClr val="FFFF00"/>
            </a:solidFill>
            <a:miter lim="800000"/>
            <a:headEnd/>
            <a:tailEnd/>
          </a:ln>
          <a:effectLst/>
        </p:spPr>
        <p:txBody>
          <a:bodyPr>
            <a:spAutoFit/>
          </a:bodyPr>
          <a:lstStyle/>
          <a:p>
            <a:pPr algn="ctr" eaLnBrk="1" hangingPunct="1">
              <a:spcBef>
                <a:spcPct val="50000"/>
              </a:spcBef>
              <a:defRPr/>
            </a:pPr>
            <a:r>
              <a:rPr lang="en-US" b="1" dirty="0">
                <a:solidFill>
                  <a:schemeClr val="bg1"/>
                </a:solidFill>
                <a:effectLst>
                  <a:outerShdw blurRad="38100" dist="38100" dir="2700000" algn="tl">
                    <a:srgbClr val="000000">
                      <a:alpha val="43137"/>
                    </a:srgbClr>
                  </a:outerShdw>
                </a:effectLst>
              </a:rPr>
              <a:t>Commissioner</a:t>
            </a:r>
          </a:p>
          <a:p>
            <a:pPr algn="ctr" eaLnBrk="1" hangingPunct="1">
              <a:spcBef>
                <a:spcPct val="50000"/>
              </a:spcBef>
              <a:defRPr/>
            </a:pPr>
            <a:r>
              <a:rPr lang="en-US" b="1" dirty="0">
                <a:solidFill>
                  <a:schemeClr val="bg1"/>
                </a:solidFill>
                <a:effectLst>
                  <a:outerShdw blurRad="38100" dist="38100" dir="2700000" algn="tl">
                    <a:srgbClr val="000000">
                      <a:alpha val="43137"/>
                    </a:srgbClr>
                  </a:outerShdw>
                </a:effectLst>
              </a:rPr>
              <a:t>Dept. of Community Affairs</a:t>
            </a:r>
          </a:p>
        </p:txBody>
      </p:sp>
      <p:sp>
        <p:nvSpPr>
          <p:cNvPr id="387079" name="Text Box 7"/>
          <p:cNvSpPr txBox="1">
            <a:spLocks noChangeArrowheads="1"/>
          </p:cNvSpPr>
          <p:nvPr/>
        </p:nvSpPr>
        <p:spPr bwMode="auto">
          <a:xfrm>
            <a:off x="609600" y="4267200"/>
            <a:ext cx="2362200" cy="944563"/>
          </a:xfrm>
          <a:prstGeom prst="rect">
            <a:avLst/>
          </a:prstGeom>
          <a:solidFill>
            <a:schemeClr val="accent1"/>
          </a:solidFill>
          <a:ln w="28575">
            <a:solidFill>
              <a:srgbClr val="FFFF00"/>
            </a:solidFill>
            <a:miter lim="800000"/>
            <a:headEnd/>
            <a:tailEnd/>
          </a:ln>
          <a:effectLst/>
        </p:spPr>
        <p:txBody>
          <a:bodyPr>
            <a:spAutoFit/>
          </a:bodyPr>
          <a:lstStyle/>
          <a:p>
            <a:pPr algn="ctr" eaLnBrk="1" hangingPunct="1">
              <a:defRPr/>
            </a:pPr>
            <a:r>
              <a:rPr lang="en-US" b="1" dirty="0">
                <a:solidFill>
                  <a:schemeClr val="bg1"/>
                </a:solidFill>
                <a:effectLst>
                  <a:outerShdw blurRad="38100" dist="38100" dir="2700000" algn="tl">
                    <a:srgbClr val="000000">
                      <a:alpha val="43137"/>
                    </a:srgbClr>
                  </a:outerShdw>
                </a:effectLst>
              </a:rPr>
              <a:t>DCS</a:t>
            </a:r>
          </a:p>
          <a:p>
            <a:pPr algn="ctr" eaLnBrk="1" hangingPunct="1">
              <a:defRPr/>
            </a:pPr>
            <a:r>
              <a:rPr lang="en-US" b="1" dirty="0">
                <a:solidFill>
                  <a:schemeClr val="bg1"/>
                </a:solidFill>
                <a:effectLst>
                  <a:outerShdw blurRad="38100" dist="38100" dir="2700000" algn="tl">
                    <a:srgbClr val="000000">
                      <a:alpha val="43137"/>
                    </a:srgbClr>
                  </a:outerShdw>
                </a:effectLst>
              </a:rPr>
              <a:t>Div. of Codes &amp; Standards</a:t>
            </a:r>
          </a:p>
        </p:txBody>
      </p:sp>
      <p:sp>
        <p:nvSpPr>
          <p:cNvPr id="6152" name="Line 8"/>
          <p:cNvSpPr>
            <a:spLocks noChangeShapeType="1"/>
          </p:cNvSpPr>
          <p:nvPr/>
        </p:nvSpPr>
        <p:spPr bwMode="auto">
          <a:xfrm>
            <a:off x="4419600" y="3962400"/>
            <a:ext cx="0" cy="76200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3" name="Line 9"/>
          <p:cNvSpPr>
            <a:spLocks noChangeShapeType="1"/>
          </p:cNvSpPr>
          <p:nvPr/>
        </p:nvSpPr>
        <p:spPr bwMode="auto">
          <a:xfrm>
            <a:off x="2971800" y="4724400"/>
            <a:ext cx="2819400"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7082" name="Text Box 10"/>
          <p:cNvSpPr txBox="1">
            <a:spLocks noChangeArrowheads="1"/>
          </p:cNvSpPr>
          <p:nvPr/>
        </p:nvSpPr>
        <p:spPr bwMode="auto">
          <a:xfrm>
            <a:off x="990600" y="5638800"/>
            <a:ext cx="1600200" cy="376238"/>
          </a:xfrm>
          <a:prstGeom prst="rect">
            <a:avLst/>
          </a:prstGeom>
          <a:solidFill>
            <a:schemeClr val="accent1"/>
          </a:solidFill>
          <a:ln w="9525">
            <a:solidFill>
              <a:srgbClr val="FFFF00"/>
            </a:solidFill>
            <a:miter lim="800000"/>
            <a:headEnd/>
            <a:tailEnd/>
          </a:ln>
          <a:effectLst/>
        </p:spPr>
        <p:txBody>
          <a:bodyPr>
            <a:spAutoFit/>
          </a:bodyPr>
          <a:lstStyle/>
          <a:p>
            <a:pPr algn="ctr" eaLnBrk="1" hangingPunct="1">
              <a:spcBef>
                <a:spcPct val="50000"/>
              </a:spcBef>
              <a:defRPr/>
            </a:pPr>
            <a:r>
              <a:rPr lang="en-US">
                <a:solidFill>
                  <a:srgbClr val="FFFF00"/>
                </a:solidFill>
                <a:effectLst>
                  <a:outerShdw blurRad="38100" dist="38100" dir="2700000" algn="tl">
                    <a:srgbClr val="000000"/>
                  </a:outerShdw>
                </a:effectLst>
              </a:rPr>
              <a:t>UCC</a:t>
            </a:r>
          </a:p>
        </p:txBody>
      </p:sp>
      <p:sp>
        <p:nvSpPr>
          <p:cNvPr id="387083" name="Text Box 11"/>
          <p:cNvSpPr txBox="1">
            <a:spLocks noChangeArrowheads="1"/>
          </p:cNvSpPr>
          <p:nvPr/>
        </p:nvSpPr>
        <p:spPr bwMode="auto">
          <a:xfrm>
            <a:off x="6172200" y="5638800"/>
            <a:ext cx="1600200" cy="376238"/>
          </a:xfrm>
          <a:prstGeom prst="rect">
            <a:avLst/>
          </a:prstGeom>
          <a:solidFill>
            <a:schemeClr val="accent1"/>
          </a:solidFill>
          <a:ln w="9525">
            <a:solidFill>
              <a:srgbClr val="FFFF00"/>
            </a:solidFill>
            <a:miter lim="800000"/>
            <a:headEnd/>
            <a:tailEnd/>
          </a:ln>
          <a:effectLst/>
        </p:spPr>
        <p:txBody>
          <a:bodyPr>
            <a:spAutoFit/>
          </a:bodyPr>
          <a:lstStyle/>
          <a:p>
            <a:pPr algn="ctr" eaLnBrk="1" hangingPunct="1">
              <a:spcBef>
                <a:spcPct val="50000"/>
              </a:spcBef>
              <a:defRPr/>
            </a:pPr>
            <a:r>
              <a:rPr lang="en-US">
                <a:solidFill>
                  <a:srgbClr val="FFFF00"/>
                </a:solidFill>
                <a:effectLst>
                  <a:outerShdw blurRad="38100" dist="38100" dir="2700000" algn="tl">
                    <a:srgbClr val="000000"/>
                  </a:outerShdw>
                </a:effectLst>
              </a:rPr>
              <a:t>UFC</a:t>
            </a:r>
          </a:p>
        </p:txBody>
      </p:sp>
      <p:sp>
        <p:nvSpPr>
          <p:cNvPr id="6156" name="Line 12"/>
          <p:cNvSpPr>
            <a:spLocks noChangeShapeType="1"/>
          </p:cNvSpPr>
          <p:nvPr/>
        </p:nvSpPr>
        <p:spPr bwMode="auto">
          <a:xfrm>
            <a:off x="6934200" y="5105400"/>
            <a:ext cx="0" cy="533400"/>
          </a:xfrm>
          <a:prstGeom prst="line">
            <a:avLst/>
          </a:prstGeom>
          <a:noFill/>
          <a:ln w="9525">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 Box 10"/>
          <p:cNvSpPr txBox="1">
            <a:spLocks noChangeArrowheads="1"/>
          </p:cNvSpPr>
          <p:nvPr/>
        </p:nvSpPr>
        <p:spPr bwMode="auto">
          <a:xfrm>
            <a:off x="990600" y="5638800"/>
            <a:ext cx="1600200" cy="376238"/>
          </a:xfrm>
          <a:prstGeom prst="rect">
            <a:avLst/>
          </a:prstGeom>
          <a:solidFill>
            <a:schemeClr val="accent1"/>
          </a:solidFill>
          <a:ln w="9525">
            <a:solidFill>
              <a:srgbClr val="FFFF00"/>
            </a:solidFill>
            <a:miter lim="800000"/>
            <a:headEnd/>
            <a:tailEnd/>
          </a:ln>
          <a:effec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en-US" altLang="en-US" b="1">
                <a:solidFill>
                  <a:srgbClr val="FFFF00"/>
                </a:solidFill>
                <a:effectLst>
                  <a:outerShdw blurRad="38100" dist="38100" dir="2700000" algn="tl">
                    <a:srgbClr val="000000"/>
                  </a:outerShdw>
                </a:effectLst>
              </a:rPr>
              <a:t>UCC</a:t>
            </a:r>
          </a:p>
        </p:txBody>
      </p:sp>
      <p:sp>
        <p:nvSpPr>
          <p:cNvPr id="3" name="Text Box 11"/>
          <p:cNvSpPr txBox="1">
            <a:spLocks noChangeArrowheads="1"/>
          </p:cNvSpPr>
          <p:nvPr/>
        </p:nvSpPr>
        <p:spPr bwMode="auto">
          <a:xfrm>
            <a:off x="6172200" y="5638800"/>
            <a:ext cx="1600200" cy="376238"/>
          </a:xfrm>
          <a:prstGeom prst="rect">
            <a:avLst/>
          </a:prstGeom>
          <a:solidFill>
            <a:schemeClr val="accent1"/>
          </a:solidFill>
          <a:ln w="9525">
            <a:solidFill>
              <a:srgbClr val="FFFF00"/>
            </a:solidFill>
            <a:miter lim="800000"/>
            <a:headEnd/>
            <a:tailEnd/>
          </a:ln>
          <a:effec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defRPr/>
            </a:pPr>
            <a:r>
              <a:rPr lang="en-US" altLang="en-US" b="1">
                <a:solidFill>
                  <a:srgbClr val="FFFF00"/>
                </a:solidFill>
                <a:effectLst>
                  <a:outerShdw blurRad="38100" dist="38100" dir="2700000" algn="tl">
                    <a:srgbClr val="000000"/>
                  </a:outerShdw>
                </a:effectLst>
              </a:rPr>
              <a:t>UFC</a:t>
            </a:r>
          </a:p>
        </p:txBody>
      </p:sp>
    </p:spTree>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z="4000" b="0"/>
              <a:t>RESIDENTIAL</a:t>
            </a:r>
          </a:p>
        </p:txBody>
      </p:sp>
      <p:sp>
        <p:nvSpPr>
          <p:cNvPr id="81923" name="Rectangle 3"/>
          <p:cNvSpPr>
            <a:spLocks noGrp="1" noChangeArrowheads="1"/>
          </p:cNvSpPr>
          <p:nvPr>
            <p:ph type="body" idx="1"/>
          </p:nvPr>
        </p:nvSpPr>
        <p:spPr>
          <a:xfrm>
            <a:off x="457200" y="1600201"/>
            <a:ext cx="8382000" cy="3486148"/>
          </a:xfrm>
        </p:spPr>
        <p:txBody>
          <a:bodyPr>
            <a:normAutofit/>
          </a:bodyPr>
          <a:lstStyle/>
          <a:p>
            <a:pPr eaLnBrk="1" hangingPunct="1">
              <a:defRPr/>
            </a:pPr>
            <a:r>
              <a:rPr lang="en-US" sz="3000" dirty="0">
                <a:solidFill>
                  <a:schemeClr val="bg2"/>
                </a:solidFill>
                <a:effectLst/>
              </a:rPr>
              <a:t>“</a:t>
            </a:r>
            <a:r>
              <a:rPr lang="en-US" sz="3000" dirty="0">
                <a:solidFill>
                  <a:schemeClr val="bg2"/>
                </a:solidFill>
              </a:rPr>
              <a:t>Residential</a:t>
            </a:r>
            <a:r>
              <a:rPr lang="en-US" sz="3000" dirty="0">
                <a:solidFill>
                  <a:schemeClr val="bg2"/>
                </a:solidFill>
                <a:effectLst/>
              </a:rPr>
              <a:t> Group R includes, among others, the use of a building or structure, or a portion thereof, for sleeping purposes when not classified as an Institutional group I or when not regulated by the International Residential Code.</a:t>
            </a:r>
            <a:endParaRPr lang="en-US" sz="2800" b="1" dirty="0"/>
          </a:p>
        </p:txBody>
      </p:sp>
    </p:spTree>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z="4000" b="0" dirty="0"/>
              <a:t>RESIDENTIAL</a:t>
            </a:r>
          </a:p>
        </p:txBody>
      </p:sp>
      <p:sp>
        <p:nvSpPr>
          <p:cNvPr id="81923" name="Rectangle 3"/>
          <p:cNvSpPr>
            <a:spLocks noGrp="1" noChangeArrowheads="1"/>
          </p:cNvSpPr>
          <p:nvPr>
            <p:ph type="body" idx="1"/>
          </p:nvPr>
        </p:nvSpPr>
        <p:spPr>
          <a:xfrm>
            <a:off x="457200" y="1600201"/>
            <a:ext cx="8382000" cy="3486148"/>
          </a:xfrm>
        </p:spPr>
        <p:txBody>
          <a:bodyPr>
            <a:normAutofit/>
          </a:bodyPr>
          <a:lstStyle/>
          <a:p>
            <a:pPr eaLnBrk="1" hangingPunct="1">
              <a:defRPr/>
            </a:pPr>
            <a:r>
              <a:rPr lang="en-US" dirty="0">
                <a:effectLst/>
              </a:rPr>
              <a:t>“</a:t>
            </a:r>
            <a:r>
              <a:rPr lang="en-US" dirty="0">
                <a:solidFill>
                  <a:srgbClr val="FFFF00"/>
                </a:solidFill>
                <a:effectLst/>
              </a:rPr>
              <a:t>Use Group R—1”: </a:t>
            </a:r>
            <a:r>
              <a:rPr lang="en-US" dirty="0">
                <a:effectLst/>
              </a:rPr>
              <a:t>This Use Group shall include all hotels, motels, and similar buildings arranged for shelter and sleeping accommodations and in which the occupants are primarily transient in nature. </a:t>
            </a:r>
            <a:endParaRPr lang="en-US" sz="2800" b="1" dirty="0"/>
          </a:p>
        </p:txBody>
      </p:sp>
      <p:pic>
        <p:nvPicPr>
          <p:cNvPr id="16386" name="Picture 2" descr="https://tse1.mm.bing.net/th?id=OIP.v_Mg6-ZqDdewH4rXsYkgKAHaEL&amp;pid=15.1&amp;P=0&amp;w=329&amp;h=1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4" y="4419600"/>
            <a:ext cx="2803982" cy="1585231"/>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ttps://tse3.mm.bing.net/th?id=OIP.Dwf4J6tKZBaNi7eiapsJBQHaFC&amp;pid=15.1&amp;P=0&amp;w=240&amp;h=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1449" y="4627108"/>
            <a:ext cx="2913501" cy="1771651"/>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s://tse2.mm.bing.net/th?id=OIP.jmgJKks19UUnqIv3BHr8ZAHaEz&amp;pid=15.1&amp;P=0&amp;w=257&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3509" y="5199874"/>
            <a:ext cx="2913501" cy="168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253978"/>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6172200" y="228600"/>
            <a:ext cx="2743200" cy="1066800"/>
          </a:xfrm>
        </p:spPr>
        <p:txBody>
          <a:bodyPr>
            <a:normAutofit/>
          </a:bodyPr>
          <a:lstStyle/>
          <a:p>
            <a:pPr eaLnBrk="1" hangingPunct="1">
              <a:defRPr/>
            </a:pPr>
            <a:r>
              <a:rPr lang="en-US" sz="2800" dirty="0"/>
              <a:t>Use Group R-1</a:t>
            </a:r>
          </a:p>
        </p:txBody>
      </p:sp>
      <p:pic>
        <p:nvPicPr>
          <p:cNvPr id="56323" name="Picture 4" descr="2FIR-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8575" y="76200"/>
            <a:ext cx="5991225" cy="6705600"/>
          </a:xfrm>
          <a:noFill/>
          <a:extLst>
            <a:ext uri="{909E8E84-426E-40DD-AFC4-6F175D3DCCD1}">
              <a14:hiddenFill xmlns:a14="http://schemas.microsoft.com/office/drawing/2010/main">
                <a:solidFill>
                  <a:srgbClr val="FFFFFF"/>
                </a:solidFill>
              </a14:hiddenFill>
            </a:ext>
          </a:extLst>
        </p:spPr>
      </p:pic>
      <p:sp>
        <p:nvSpPr>
          <p:cNvPr id="56324" name="Text Box 5"/>
          <p:cNvSpPr txBox="1">
            <a:spLocks noChangeArrowheads="1"/>
          </p:cNvSpPr>
          <p:nvPr/>
        </p:nvSpPr>
        <p:spPr bwMode="auto">
          <a:xfrm>
            <a:off x="1185863" y="6172200"/>
            <a:ext cx="3392487" cy="581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itchFamily="2" charset="2"/>
              <a:buBlip>
                <a:blip r:embed="rId4"/>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5"/>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6"/>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9pPr>
          </a:lstStyle>
          <a:p>
            <a:pPr algn="ctr" eaLnBrk="1" hangingPunct="1">
              <a:spcBef>
                <a:spcPct val="0"/>
              </a:spcBef>
              <a:buClrTx/>
              <a:buSzTx/>
              <a:buFontTx/>
              <a:buNone/>
            </a:pPr>
            <a:r>
              <a:rPr lang="en-US" altLang="en-US" sz="1600">
                <a:solidFill>
                  <a:srgbClr val="000000"/>
                </a:solidFill>
              </a:rPr>
              <a:t>USE GROUPS R-1  Hotel</a:t>
            </a:r>
          </a:p>
          <a:p>
            <a:pPr algn="ctr" eaLnBrk="1" hangingPunct="1">
              <a:spcBef>
                <a:spcPct val="0"/>
              </a:spcBef>
              <a:buClrTx/>
              <a:buSzTx/>
              <a:buFontTx/>
              <a:buNone/>
            </a:pPr>
            <a:r>
              <a:rPr lang="en-US" altLang="en-US" sz="1600">
                <a:solidFill>
                  <a:srgbClr val="000000"/>
                </a:solidFill>
              </a:rPr>
              <a:t>(Occupants are Primarily Transient)</a:t>
            </a:r>
          </a:p>
        </p:txBody>
      </p:sp>
    </p:spTree>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274638"/>
            <a:ext cx="8229600" cy="868362"/>
          </a:xfrm>
        </p:spPr>
        <p:txBody>
          <a:bodyPr/>
          <a:lstStyle/>
          <a:p>
            <a:pPr eaLnBrk="1" hangingPunct="1">
              <a:defRPr/>
            </a:pPr>
            <a:r>
              <a:rPr lang="en-US" dirty="0"/>
              <a:t>RESIDENTIAL</a:t>
            </a:r>
          </a:p>
        </p:txBody>
      </p:sp>
      <p:sp>
        <p:nvSpPr>
          <p:cNvPr id="118787" name="Rectangle 3"/>
          <p:cNvSpPr>
            <a:spLocks noGrp="1" noChangeArrowheads="1"/>
          </p:cNvSpPr>
          <p:nvPr>
            <p:ph type="body" idx="1"/>
          </p:nvPr>
        </p:nvSpPr>
        <p:spPr>
          <a:xfrm>
            <a:off x="228600" y="1219200"/>
            <a:ext cx="8686800" cy="3505200"/>
          </a:xfrm>
        </p:spPr>
        <p:txBody>
          <a:bodyPr>
            <a:normAutofit/>
          </a:bodyPr>
          <a:lstStyle/>
          <a:p>
            <a:pPr algn="just" eaLnBrk="1" hangingPunct="1">
              <a:defRPr/>
            </a:pPr>
            <a:r>
              <a:rPr lang="en-US" sz="2400" dirty="0">
                <a:effectLst/>
              </a:rPr>
              <a:t>“</a:t>
            </a:r>
            <a:r>
              <a:rPr lang="en-US" sz="2400" dirty="0">
                <a:solidFill>
                  <a:srgbClr val="FFFF00"/>
                </a:solidFill>
                <a:effectLst/>
              </a:rPr>
              <a:t>Use Group R—2</a:t>
            </a:r>
            <a:r>
              <a:rPr lang="en-US" sz="2400" dirty="0">
                <a:effectLst/>
              </a:rPr>
              <a:t>”: This Use Group shall include all multiple family dwellings having more than two dwelling units and shall also include all dormitories, rooming houses, group rentals where the occupants are living independently of each other and similar buildings arranged for shelter and sleeping accommodations in which the occupants are primarily not transient in nature. </a:t>
            </a:r>
          </a:p>
        </p:txBody>
      </p:sp>
      <p:pic>
        <p:nvPicPr>
          <p:cNvPr id="17410" name="Picture 2" descr="https://tse4.mm.bing.net/th?id=OIP.X1Rnv9jIlhV_Vgw-B4x7zwHaE8&amp;pid=15.1&amp;P=0&amp;w=304&amp;h=2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2" y="4966535"/>
            <a:ext cx="3184358" cy="1883444"/>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ttps://tse4.mm.bing.net/th?id=OIP.uU1ZpHqF27LQHklYS_fYJgHaEU&amp;pid=15.1&amp;P=0&amp;w=283&amp;h=166"/>
          <p:cNvPicPr>
            <a:picLocks noChangeAspect="1" noChangeArrowheads="1"/>
          </p:cNvPicPr>
          <p:nvPr/>
        </p:nvPicPr>
        <p:blipFill rotWithShape="1">
          <a:blip r:embed="rId4">
            <a:extLst>
              <a:ext uri="{28A0092B-C50C-407E-A947-70E740481C1C}">
                <a14:useLocalDpi xmlns:a14="http://schemas.microsoft.com/office/drawing/2010/main" val="0"/>
              </a:ext>
            </a:extLst>
          </a:blip>
          <a:srcRect t="9805"/>
          <a:stretch/>
        </p:blipFill>
        <p:spPr bwMode="auto">
          <a:xfrm>
            <a:off x="3200400" y="4966535"/>
            <a:ext cx="3031959" cy="1883444"/>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https://tse2.mm.bing.net/th?id=OIP.yxYTkJXN3Z9OI2UizKU7jAHaFj&amp;pid=15.1&amp;P=0&amp;w=265&amp;h=2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1" y="4966535"/>
            <a:ext cx="2895600" cy="189547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58083" y="4876800"/>
            <a:ext cx="1351717" cy="369332"/>
          </a:xfrm>
          <a:prstGeom prst="rect">
            <a:avLst/>
          </a:prstGeom>
          <a:solidFill>
            <a:schemeClr val="bg1"/>
          </a:solidFill>
        </p:spPr>
        <p:txBody>
          <a:bodyPr wrap="square" rtlCol="0">
            <a:spAutoFit/>
          </a:bodyPr>
          <a:lstStyle/>
          <a:p>
            <a:r>
              <a:rPr lang="en-US" dirty="0"/>
              <a:t>Apartments</a:t>
            </a:r>
          </a:p>
        </p:txBody>
      </p:sp>
      <p:sp>
        <p:nvSpPr>
          <p:cNvPr id="3" name="TextBox 2"/>
          <p:cNvSpPr txBox="1"/>
          <p:nvPr/>
        </p:nvSpPr>
        <p:spPr>
          <a:xfrm>
            <a:off x="4164861" y="4800600"/>
            <a:ext cx="1159292" cy="369332"/>
          </a:xfrm>
          <a:prstGeom prst="rect">
            <a:avLst/>
          </a:prstGeom>
          <a:solidFill>
            <a:schemeClr val="bg1"/>
          </a:solidFill>
        </p:spPr>
        <p:txBody>
          <a:bodyPr wrap="none" rtlCol="0">
            <a:spAutoFit/>
          </a:bodyPr>
          <a:lstStyle/>
          <a:p>
            <a:r>
              <a:rPr lang="en-US" dirty="0"/>
              <a:t>Convents</a:t>
            </a:r>
          </a:p>
        </p:txBody>
      </p:sp>
      <p:sp>
        <p:nvSpPr>
          <p:cNvPr id="4" name="TextBox 3"/>
          <p:cNvSpPr txBox="1"/>
          <p:nvPr/>
        </p:nvSpPr>
        <p:spPr>
          <a:xfrm>
            <a:off x="7044660" y="4800600"/>
            <a:ext cx="1184940" cy="369332"/>
          </a:xfrm>
          <a:prstGeom prst="rect">
            <a:avLst/>
          </a:prstGeom>
          <a:solidFill>
            <a:schemeClr val="bg1"/>
          </a:solidFill>
        </p:spPr>
        <p:txBody>
          <a:bodyPr wrap="none" rtlCol="0">
            <a:spAutoFit/>
          </a:bodyPr>
          <a:lstStyle/>
          <a:p>
            <a:r>
              <a:rPr lang="en-US" dirty="0"/>
              <a:t>Dormitory</a:t>
            </a:r>
          </a:p>
        </p:txBody>
      </p:sp>
    </p:spTree>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762000" y="277813"/>
            <a:ext cx="7543800" cy="563562"/>
          </a:xfrm>
        </p:spPr>
        <p:txBody>
          <a:bodyPr>
            <a:normAutofit fontScale="90000"/>
          </a:bodyPr>
          <a:lstStyle/>
          <a:p>
            <a:pPr eaLnBrk="1" hangingPunct="1">
              <a:defRPr/>
            </a:pPr>
            <a:r>
              <a:rPr lang="en-US"/>
              <a:t>Use Group R-2</a:t>
            </a:r>
          </a:p>
        </p:txBody>
      </p:sp>
      <p:pic>
        <p:nvPicPr>
          <p:cNvPr id="59395" name="Picture 4" descr="2FIR-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5761" r="11752"/>
          <a:stretch>
            <a:fillRect/>
          </a:stretch>
        </p:blipFill>
        <p:spPr>
          <a:xfrm>
            <a:off x="1979613" y="914400"/>
            <a:ext cx="5497512" cy="5943600"/>
          </a:xfrm>
          <a:noFill/>
          <a:extLst>
            <a:ext uri="{909E8E84-426E-40DD-AFC4-6F175D3DCCD1}">
              <a14:hiddenFill xmlns:a14="http://schemas.microsoft.com/office/drawing/2010/main">
                <a:solidFill>
                  <a:srgbClr val="FFFFFF"/>
                </a:solidFill>
              </a14:hiddenFill>
            </a:ext>
          </a:extLst>
        </p:spPr>
      </p:pic>
      <p:sp>
        <p:nvSpPr>
          <p:cNvPr id="59396" name="Text Box 6"/>
          <p:cNvSpPr txBox="1">
            <a:spLocks noChangeArrowheads="1"/>
          </p:cNvSpPr>
          <p:nvPr/>
        </p:nvSpPr>
        <p:spPr bwMode="auto">
          <a:xfrm>
            <a:off x="3103563" y="6340475"/>
            <a:ext cx="3297237" cy="5175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4"/>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5"/>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6"/>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9pPr>
          </a:lstStyle>
          <a:p>
            <a:pPr algn="ctr" eaLnBrk="1" hangingPunct="1">
              <a:spcBef>
                <a:spcPct val="0"/>
              </a:spcBef>
              <a:buClrTx/>
              <a:buSzTx/>
              <a:buFontTx/>
              <a:buNone/>
            </a:pPr>
            <a:r>
              <a:rPr lang="en-US" altLang="en-US" sz="1400" b="1">
                <a:solidFill>
                  <a:srgbClr val="000000"/>
                </a:solidFill>
              </a:rPr>
              <a:t>USE GROUPS R-2  Multi-family</a:t>
            </a:r>
          </a:p>
          <a:p>
            <a:pPr algn="ctr" eaLnBrk="1" hangingPunct="1">
              <a:spcBef>
                <a:spcPct val="0"/>
              </a:spcBef>
              <a:buClrTx/>
              <a:buSzTx/>
              <a:buFontTx/>
              <a:buNone/>
            </a:pPr>
            <a:r>
              <a:rPr lang="en-US" altLang="en-US" sz="1400" b="1">
                <a:solidFill>
                  <a:srgbClr val="000000"/>
                </a:solidFill>
              </a:rPr>
              <a:t>(Occupants Primarily NOT Transient)</a:t>
            </a:r>
          </a:p>
        </p:txBody>
      </p:sp>
    </p:spTree>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457200" y="277813"/>
            <a:ext cx="8229600" cy="712787"/>
          </a:xfrm>
        </p:spPr>
        <p:txBody>
          <a:bodyPr/>
          <a:lstStyle/>
          <a:p>
            <a:pPr eaLnBrk="1" hangingPunct="1">
              <a:defRPr/>
            </a:pPr>
            <a:r>
              <a:rPr lang="en-US" sz="4000"/>
              <a:t>RESIDENTIAL</a:t>
            </a:r>
          </a:p>
        </p:txBody>
      </p:sp>
      <p:sp>
        <p:nvSpPr>
          <p:cNvPr id="119811" name="Rectangle 3"/>
          <p:cNvSpPr>
            <a:spLocks noGrp="1" noChangeArrowheads="1"/>
          </p:cNvSpPr>
          <p:nvPr>
            <p:ph type="body" idx="1"/>
          </p:nvPr>
        </p:nvSpPr>
        <p:spPr>
          <a:xfrm>
            <a:off x="457200" y="1163638"/>
            <a:ext cx="8458200" cy="5313362"/>
          </a:xfrm>
        </p:spPr>
        <p:txBody>
          <a:bodyPr>
            <a:normAutofit/>
          </a:bodyPr>
          <a:lstStyle/>
          <a:p>
            <a:pPr eaLnBrk="1" hangingPunct="1">
              <a:defRPr/>
            </a:pPr>
            <a:r>
              <a:rPr lang="en-US" sz="2800" dirty="0">
                <a:effectLst/>
              </a:rPr>
              <a:t>“</a:t>
            </a:r>
            <a:r>
              <a:rPr lang="en-US" sz="2800" dirty="0">
                <a:solidFill>
                  <a:srgbClr val="FFFF00"/>
                </a:solidFill>
                <a:effectLst/>
              </a:rPr>
              <a:t>Use Group R—3</a:t>
            </a:r>
            <a:r>
              <a:rPr lang="en-US" sz="2800" dirty="0">
                <a:effectLst/>
              </a:rPr>
              <a:t>”: This Use Group shall include occupancies where the occupants are primarily permanent and not classified as Group R-1, R-2, R-4 or I including:</a:t>
            </a:r>
          </a:p>
          <a:p>
            <a:pPr lvl="2" algn="just" eaLnBrk="1" hangingPunct="1">
              <a:lnSpc>
                <a:spcPct val="92000"/>
              </a:lnSpc>
              <a:buFontTx/>
              <a:buChar char="-"/>
              <a:defRPr/>
            </a:pPr>
            <a:r>
              <a:rPr lang="en-US" sz="1800" dirty="0"/>
              <a:t>Alcohol and drug treatment for five or fewer</a:t>
            </a:r>
          </a:p>
          <a:p>
            <a:pPr lvl="2" algn="just" eaLnBrk="1" hangingPunct="1">
              <a:lnSpc>
                <a:spcPct val="92000"/>
              </a:lnSpc>
              <a:buFontTx/>
              <a:buChar char="-"/>
              <a:defRPr/>
            </a:pPr>
            <a:r>
              <a:rPr lang="en-US" sz="1800" dirty="0"/>
              <a:t>Boarding houses with five or fewer</a:t>
            </a:r>
          </a:p>
          <a:p>
            <a:pPr lvl="2" algn="just" eaLnBrk="1" hangingPunct="1">
              <a:lnSpc>
                <a:spcPct val="92000"/>
              </a:lnSpc>
              <a:buFontTx/>
              <a:buChar char="-"/>
              <a:defRPr/>
            </a:pPr>
            <a:r>
              <a:rPr lang="en-US" sz="1800" dirty="0"/>
              <a:t>Group homes with five or fewer</a:t>
            </a:r>
          </a:p>
          <a:p>
            <a:pPr lvl="2" algn="just" eaLnBrk="1" hangingPunct="1">
              <a:lnSpc>
                <a:spcPct val="92000"/>
              </a:lnSpc>
              <a:buFontTx/>
              <a:buChar char="-"/>
              <a:defRPr/>
            </a:pPr>
            <a:r>
              <a:rPr lang="en-US" sz="1800" dirty="0"/>
              <a:t>Rooming houses with five or fewer</a:t>
            </a:r>
          </a:p>
          <a:p>
            <a:pPr lvl="2" algn="just" eaLnBrk="1" hangingPunct="1">
              <a:lnSpc>
                <a:spcPct val="92000"/>
              </a:lnSpc>
              <a:buFontTx/>
              <a:buChar char="-"/>
              <a:defRPr/>
            </a:pPr>
            <a:endParaRPr lang="en-US" sz="1800" b="1" dirty="0"/>
          </a:p>
        </p:txBody>
      </p:sp>
    </p:spTree>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defRPr/>
            </a:pPr>
            <a:r>
              <a:rPr lang="en-US"/>
              <a:t>Use Group R-3</a:t>
            </a:r>
          </a:p>
        </p:txBody>
      </p:sp>
      <p:sp>
        <p:nvSpPr>
          <p:cNvPr id="60419" name="Rectangle 3"/>
          <p:cNvSpPr>
            <a:spLocks noChangeArrowheads="1"/>
          </p:cNvSpPr>
          <p:nvPr/>
        </p:nvSpPr>
        <p:spPr bwMode="auto">
          <a:xfrm>
            <a:off x="838200" y="1219200"/>
            <a:ext cx="7620000" cy="5181600"/>
          </a:xfrm>
          <a:prstGeom prst="rect">
            <a:avLst/>
          </a:prstGeom>
          <a:solidFill>
            <a:schemeClr val="tx2"/>
          </a:solidFill>
          <a:ln w="12700">
            <a:solidFill>
              <a:schemeClr val="tx1"/>
            </a:solidFill>
            <a:miter lim="800000"/>
            <a:headEnd/>
            <a:tailEnd/>
          </a:ln>
        </p:spPr>
        <p:txBody>
          <a:bodyPr wrap="none" anchor="ctr"/>
          <a:lstStyle>
            <a:lvl1pPr>
              <a:spcBef>
                <a:spcPct val="20000"/>
              </a:spcBef>
              <a:buClr>
                <a:schemeClr val="hlink"/>
              </a:buClr>
              <a:buSzPct val="90000"/>
              <a:buFont typeface="Wingdings" pitchFamily="2" charset="2"/>
              <a:buBlip>
                <a:blip r:embed="rId3"/>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4"/>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5"/>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5"/>
              </a:buBlip>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60420" name="Picture 4" descr="2R3Attached"/>
          <p:cNvPicPr>
            <a:picLocks noGrp="1" noChangeAspect="1" noChangeArrowheads="1"/>
          </p:cNvPicPr>
          <p:nvPr>
            <p:ph idx="1"/>
          </p:nvPr>
        </p:nvPicPr>
        <p:blipFill>
          <a:blip r:embed="rId6">
            <a:extLst>
              <a:ext uri="{28A0092B-C50C-407E-A947-70E740481C1C}">
                <a14:useLocalDpi xmlns:a14="http://schemas.microsoft.com/office/drawing/2010/main" val="0"/>
              </a:ext>
            </a:extLst>
          </a:blip>
          <a:srcRect/>
          <a:stretch>
            <a:fillRect/>
          </a:stretch>
        </p:blipFill>
        <p:spPr>
          <a:xfrm>
            <a:off x="981075" y="1600200"/>
            <a:ext cx="7477125" cy="45307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normAutofit fontScale="90000"/>
          </a:bodyPr>
          <a:lstStyle/>
          <a:p>
            <a:pPr eaLnBrk="1" hangingPunct="1">
              <a:defRPr/>
            </a:pPr>
            <a:r>
              <a:rPr lang="en-US"/>
              <a:t>Use Group R-3 – Multiple Single Family</a:t>
            </a:r>
          </a:p>
        </p:txBody>
      </p:sp>
      <p:pic>
        <p:nvPicPr>
          <p:cNvPr id="61443" name="Picture 3" descr="MultipleR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4826"/>
          <a:stretch>
            <a:fillRect/>
          </a:stretch>
        </p:blipFill>
        <p:spPr>
          <a:xfrm>
            <a:off x="711200" y="1770063"/>
            <a:ext cx="7635875" cy="394493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defRPr/>
            </a:pPr>
            <a:r>
              <a:rPr lang="en-US" dirty="0"/>
              <a:t>RESIDENTIAL</a:t>
            </a:r>
          </a:p>
        </p:txBody>
      </p:sp>
      <p:sp>
        <p:nvSpPr>
          <p:cNvPr id="120835" name="Rectangle 3"/>
          <p:cNvSpPr>
            <a:spLocks noGrp="1" noChangeArrowheads="1"/>
          </p:cNvSpPr>
          <p:nvPr>
            <p:ph type="body" idx="1"/>
          </p:nvPr>
        </p:nvSpPr>
        <p:spPr>
          <a:xfrm>
            <a:off x="457200" y="1600200"/>
            <a:ext cx="8229600" cy="4800600"/>
          </a:xfrm>
        </p:spPr>
        <p:txBody>
          <a:bodyPr>
            <a:normAutofit/>
          </a:bodyPr>
          <a:lstStyle/>
          <a:p>
            <a:pPr eaLnBrk="1" hangingPunct="1">
              <a:defRPr/>
            </a:pPr>
            <a:r>
              <a:rPr lang="en-US" sz="2800" b="1" dirty="0"/>
              <a:t>Residential group R-4 occupancy shall include buildings, structures or portions </a:t>
            </a:r>
            <a:r>
              <a:rPr lang="en-US" sz="2800" b="1" dirty="0" err="1"/>
              <a:t>therof</a:t>
            </a:r>
            <a:r>
              <a:rPr lang="en-US" sz="2800" b="1" dirty="0"/>
              <a:t> for more than five but less than 16 persons, excluding staff, who reside on a 24-hour basis in a supervised residential environment, receive custodial care and are capable of slow evacuation</a:t>
            </a:r>
            <a:r>
              <a:rPr lang="en-US" sz="3600" b="1" dirty="0">
                <a:solidFill>
                  <a:srgbClr val="FFFF00"/>
                </a:solidFill>
              </a:rPr>
              <a:t>.</a:t>
            </a:r>
            <a:endParaRPr lang="en-US" sz="3600" b="1" dirty="0">
              <a:solidFill>
                <a:schemeClr val="bg2"/>
              </a:solidFill>
            </a:endParaRPr>
          </a:p>
          <a:p>
            <a:pPr eaLnBrk="1" hangingPunct="1">
              <a:defRPr/>
            </a:pPr>
            <a:endParaRPr lang="en-US" sz="3600" b="1" dirty="0"/>
          </a:p>
        </p:txBody>
      </p:sp>
    </p:spTree>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defRPr/>
            </a:pPr>
            <a:r>
              <a:rPr lang="en-US" dirty="0"/>
              <a:t>RESIDENTIAL</a:t>
            </a:r>
          </a:p>
        </p:txBody>
      </p:sp>
      <p:sp>
        <p:nvSpPr>
          <p:cNvPr id="120835" name="Rectangle 3"/>
          <p:cNvSpPr>
            <a:spLocks noGrp="1" noChangeArrowheads="1"/>
          </p:cNvSpPr>
          <p:nvPr>
            <p:ph type="body" idx="1"/>
          </p:nvPr>
        </p:nvSpPr>
        <p:spPr>
          <a:xfrm>
            <a:off x="457200" y="1600200"/>
            <a:ext cx="8229600" cy="4800600"/>
          </a:xfrm>
        </p:spPr>
        <p:txBody>
          <a:bodyPr>
            <a:normAutofit/>
          </a:bodyPr>
          <a:lstStyle/>
          <a:p>
            <a:pPr eaLnBrk="1" hangingPunct="1">
              <a:defRPr/>
            </a:pPr>
            <a:endParaRPr lang="en-US" sz="3600" b="1" dirty="0"/>
          </a:p>
          <a:p>
            <a:pPr eaLnBrk="1" hangingPunct="1">
              <a:defRPr/>
            </a:pPr>
            <a:r>
              <a:rPr lang="en-US" sz="2800" b="1" dirty="0"/>
              <a:t>Residential Group R-5 occupancies shall include all </a:t>
            </a:r>
            <a:r>
              <a:rPr lang="en-US" sz="2800" b="1" u="sng" dirty="0"/>
              <a:t>detached one or two</a:t>
            </a:r>
            <a:r>
              <a:rPr lang="en-US" sz="2800" b="1" dirty="0"/>
              <a:t> family dwellings not more than three stories in height  and multiple single family  townhouses not more than 3 stories in height designed and constructed in accordance with the International Residential Code.</a:t>
            </a: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p:txBody>
          <a:bodyPr/>
          <a:lstStyle/>
          <a:p>
            <a:pPr eaLnBrk="1" hangingPunct="1">
              <a:defRPr/>
            </a:pPr>
            <a:r>
              <a:rPr lang="en-US" b="0" dirty="0"/>
              <a:t>Building Classifications</a:t>
            </a:r>
          </a:p>
        </p:txBody>
      </p:sp>
      <p:sp>
        <p:nvSpPr>
          <p:cNvPr id="389123" name="Rectangle 3"/>
          <p:cNvSpPr>
            <a:spLocks noGrp="1" noChangeArrowheads="1"/>
          </p:cNvSpPr>
          <p:nvPr>
            <p:ph type="body" idx="1"/>
          </p:nvPr>
        </p:nvSpPr>
        <p:spPr>
          <a:xfrm>
            <a:off x="0" y="1417638"/>
            <a:ext cx="4673501" cy="5211762"/>
          </a:xfrm>
        </p:spPr>
        <p:txBody>
          <a:bodyPr>
            <a:normAutofit/>
          </a:bodyPr>
          <a:lstStyle/>
          <a:p>
            <a:pPr eaLnBrk="1" hangingPunct="1">
              <a:lnSpc>
                <a:spcPct val="80000"/>
              </a:lnSpc>
              <a:defRPr/>
            </a:pPr>
            <a:r>
              <a:rPr lang="en-US" sz="2400" dirty="0"/>
              <a:t>Prior to being constructed building go through a process termed- </a:t>
            </a:r>
            <a:r>
              <a:rPr lang="en-US" sz="2400" dirty="0">
                <a:solidFill>
                  <a:srgbClr val="FFFF00"/>
                </a:solidFill>
              </a:rPr>
              <a:t>PLAN REVIEW.</a:t>
            </a:r>
          </a:p>
          <a:p>
            <a:pPr eaLnBrk="1" hangingPunct="1">
              <a:lnSpc>
                <a:spcPct val="80000"/>
              </a:lnSpc>
              <a:defRPr/>
            </a:pPr>
            <a:endParaRPr lang="en-US" sz="2400" dirty="0"/>
          </a:p>
          <a:p>
            <a:pPr eaLnBrk="1" hangingPunct="1">
              <a:lnSpc>
                <a:spcPct val="80000"/>
              </a:lnSpc>
              <a:defRPr/>
            </a:pPr>
            <a:r>
              <a:rPr lang="en-US" sz="2400" dirty="0"/>
              <a:t>The builder will work with an architect  and develop plans which are submitted.  </a:t>
            </a:r>
          </a:p>
          <a:p>
            <a:pPr eaLnBrk="1" hangingPunct="1">
              <a:lnSpc>
                <a:spcPct val="80000"/>
              </a:lnSpc>
              <a:defRPr/>
            </a:pPr>
            <a:endParaRPr lang="en-US" sz="2400" dirty="0"/>
          </a:p>
          <a:p>
            <a:pPr eaLnBrk="1" hangingPunct="1">
              <a:lnSpc>
                <a:spcPct val="80000"/>
              </a:lnSpc>
              <a:defRPr/>
            </a:pPr>
            <a:r>
              <a:rPr lang="en-US" sz="2400" dirty="0"/>
              <a:t>These plans are reviewed by the Planning Office, Zoning etc.</a:t>
            </a:r>
          </a:p>
          <a:p>
            <a:pPr>
              <a:lnSpc>
                <a:spcPct val="80000"/>
              </a:lnSpc>
              <a:defRPr/>
            </a:pPr>
            <a:endParaRPr lang="en-US" altLang="en-US" sz="2400" dirty="0"/>
          </a:p>
          <a:p>
            <a:pPr>
              <a:lnSpc>
                <a:spcPct val="80000"/>
              </a:lnSpc>
              <a:defRPr/>
            </a:pPr>
            <a:r>
              <a:rPr lang="en-US" altLang="en-US" sz="2400" dirty="0"/>
              <a:t>Once approval is granted the plans go to Construction under UCC</a:t>
            </a:r>
            <a:endParaRPr lang="en-US" sz="2400" dirty="0"/>
          </a:p>
          <a:p>
            <a:pPr eaLnBrk="1" hangingPunct="1">
              <a:lnSpc>
                <a:spcPct val="80000"/>
              </a:lnSpc>
              <a:defRPr/>
            </a:pPr>
            <a:endParaRPr lang="en-US" sz="2800" dirty="0"/>
          </a:p>
        </p:txBody>
      </p:sp>
      <p:pic>
        <p:nvPicPr>
          <p:cNvPr id="147458" name="Picture 2" descr="http://www.haddonfieldnj.org/Community%20Development/planning-and-community-development-flowchar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3877" y="3993118"/>
            <a:ext cx="3996824" cy="2636282"/>
          </a:xfrm>
          <a:prstGeom prst="rect">
            <a:avLst/>
          </a:prstGeom>
          <a:noFill/>
          <a:extLst>
            <a:ext uri="{909E8E84-426E-40DD-AFC4-6F175D3DCCD1}">
              <a14:hiddenFill xmlns:a14="http://schemas.microsoft.com/office/drawing/2010/main">
                <a:solidFill>
                  <a:srgbClr val="FFFFFF"/>
                </a:solidFill>
              </a14:hiddenFill>
            </a:ext>
          </a:extLst>
        </p:spPr>
      </p:pic>
      <p:pic>
        <p:nvPicPr>
          <p:cNvPr id="147460" name="Picture 4" descr="https://tse4.mm.bing.net/th?id=OIP.3wxvHYsKnudTZh4x2lGXNgHaF7&amp;pid=15.1&amp;P=0&amp;w=208&amp;h=1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3877" y="1295400"/>
            <a:ext cx="3996824" cy="2590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sz="4000" b="0"/>
              <a:t>STORAGE</a:t>
            </a:r>
          </a:p>
        </p:txBody>
      </p:sp>
      <p:sp>
        <p:nvSpPr>
          <p:cNvPr id="82947" name="Rectangle 3"/>
          <p:cNvSpPr>
            <a:spLocks noGrp="1" noChangeArrowheads="1"/>
          </p:cNvSpPr>
          <p:nvPr>
            <p:ph type="body" idx="1"/>
          </p:nvPr>
        </p:nvSpPr>
        <p:spPr>
          <a:xfrm>
            <a:off x="457200" y="1600200"/>
            <a:ext cx="8382000" cy="4530725"/>
          </a:xfrm>
        </p:spPr>
        <p:txBody>
          <a:bodyPr/>
          <a:lstStyle/>
          <a:p>
            <a:pPr marL="0" indent="0" eaLnBrk="1" hangingPunct="1">
              <a:buNone/>
              <a:defRPr/>
            </a:pPr>
            <a:r>
              <a:rPr lang="en-US" sz="2800" b="1" dirty="0"/>
              <a:t>S</a:t>
            </a:r>
            <a:r>
              <a:rPr lang="en-US" sz="2800" b="1" dirty="0">
                <a:effectLst/>
              </a:rPr>
              <a:t>torage Group S occupancy includes, among others, the use of a</a:t>
            </a:r>
            <a:r>
              <a:rPr lang="en-US" sz="2800" dirty="0">
                <a:effectLst/>
              </a:rPr>
              <a:t> building or structure, or portion thereof, for storage that is not classified as a hazardous occupancy</a:t>
            </a:r>
            <a:endParaRPr lang="en-US" b="1" dirty="0"/>
          </a:p>
        </p:txBody>
      </p:sp>
    </p:spTree>
  </p:cSld>
  <p:clrMapOvr>
    <a:masterClrMapping/>
  </p:clrMapOvr>
  <p:transition spd="slow">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sz="4000" b="0" dirty="0"/>
              <a:t>STORAGE S-1</a:t>
            </a:r>
          </a:p>
        </p:txBody>
      </p:sp>
      <p:sp>
        <p:nvSpPr>
          <p:cNvPr id="82947" name="Rectangle 3"/>
          <p:cNvSpPr>
            <a:spLocks noGrp="1" noChangeArrowheads="1"/>
          </p:cNvSpPr>
          <p:nvPr>
            <p:ph type="body" idx="1"/>
          </p:nvPr>
        </p:nvSpPr>
        <p:spPr>
          <a:xfrm>
            <a:off x="457200" y="1600200"/>
            <a:ext cx="8382000" cy="4530725"/>
          </a:xfrm>
        </p:spPr>
        <p:txBody>
          <a:bodyPr/>
          <a:lstStyle/>
          <a:p>
            <a:pPr>
              <a:defRPr/>
            </a:pPr>
            <a:r>
              <a:rPr lang="en-US" sz="2800" dirty="0"/>
              <a:t>S</a:t>
            </a:r>
            <a:r>
              <a:rPr lang="en-US" sz="2800" dirty="0">
                <a:effectLst/>
              </a:rPr>
              <a:t>torage</a:t>
            </a:r>
            <a:r>
              <a:rPr lang="en-US" sz="2800" b="1" dirty="0">
                <a:effectLst/>
              </a:rPr>
              <a:t> </a:t>
            </a:r>
            <a:r>
              <a:rPr lang="en-US" sz="2800" dirty="0">
                <a:effectLst/>
              </a:rPr>
              <a:t>Group S-1 occupancy includes</a:t>
            </a:r>
            <a:r>
              <a:rPr lang="en-US" sz="2800" b="1" dirty="0">
                <a:effectLst/>
              </a:rPr>
              <a:t>, </a:t>
            </a:r>
            <a:r>
              <a:rPr lang="en-US" sz="2800" dirty="0">
                <a:effectLst/>
              </a:rPr>
              <a:t>among</a:t>
            </a:r>
            <a:r>
              <a:rPr lang="en-US" sz="2800" b="1" dirty="0">
                <a:effectLst/>
              </a:rPr>
              <a:t> </a:t>
            </a:r>
            <a:r>
              <a:rPr lang="en-US" sz="2800" dirty="0">
                <a:effectLst/>
              </a:rPr>
              <a:t>others, the use of</a:t>
            </a:r>
            <a:r>
              <a:rPr lang="en-US" sz="2800" b="1" dirty="0">
                <a:effectLst/>
              </a:rPr>
              <a:t> a</a:t>
            </a:r>
            <a:r>
              <a:rPr lang="en-US" sz="2800" dirty="0">
                <a:effectLst/>
              </a:rPr>
              <a:t> building or structure, or portion thereof, for storage that is not classified as S-2 including:</a:t>
            </a:r>
          </a:p>
          <a:p>
            <a:pPr lvl="1">
              <a:defRPr/>
            </a:pPr>
            <a:r>
              <a:rPr lang="en-US" sz="2400" dirty="0"/>
              <a:t>Aerosol products Level 2 and 3</a:t>
            </a:r>
          </a:p>
          <a:p>
            <a:pPr lvl="1">
              <a:defRPr/>
            </a:pPr>
            <a:r>
              <a:rPr lang="en-US" sz="2400" dirty="0"/>
              <a:t>Aircraft hangar(storage and repair)</a:t>
            </a:r>
          </a:p>
          <a:p>
            <a:pPr lvl="1">
              <a:defRPr/>
            </a:pPr>
            <a:r>
              <a:rPr lang="en-US" sz="2400" dirty="0"/>
              <a:t>Belting, canvas</a:t>
            </a:r>
          </a:p>
          <a:p>
            <a:pPr lvl="1">
              <a:defRPr/>
            </a:pPr>
            <a:r>
              <a:rPr lang="en-US" sz="2400" dirty="0"/>
              <a:t>Books and paper in rolls or packs</a:t>
            </a:r>
          </a:p>
          <a:p>
            <a:pPr lvl="1">
              <a:defRPr/>
            </a:pPr>
            <a:r>
              <a:rPr lang="en-US" sz="2400" dirty="0"/>
              <a:t>Cardboard</a:t>
            </a:r>
          </a:p>
          <a:p>
            <a:pPr lvl="1">
              <a:defRPr/>
            </a:pPr>
            <a:r>
              <a:rPr lang="en-US" sz="2400" dirty="0"/>
              <a:t>Clothing and similar products</a:t>
            </a:r>
          </a:p>
          <a:p>
            <a:pPr marL="0" indent="0" eaLnBrk="1" hangingPunct="1">
              <a:buNone/>
              <a:defRPr/>
            </a:pPr>
            <a:endParaRPr lang="en-US" b="1" dirty="0"/>
          </a:p>
        </p:txBody>
      </p:sp>
    </p:spTree>
    <p:extLst>
      <p:ext uri="{BB962C8B-B14F-4D97-AF65-F5344CB8AC3E}">
        <p14:creationId xmlns:p14="http://schemas.microsoft.com/office/powerpoint/2010/main" val="1701815475"/>
      </p:ext>
    </p:extLst>
  </p:cSld>
  <p:clrMapOvr>
    <a:masterClrMapping/>
  </p:clrMapOvr>
  <p:transition spd="slow">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en-US" sz="4000" b="0" dirty="0"/>
              <a:t>STORAGE S-2</a:t>
            </a:r>
          </a:p>
        </p:txBody>
      </p:sp>
      <p:sp>
        <p:nvSpPr>
          <p:cNvPr id="82947" name="Rectangle 3"/>
          <p:cNvSpPr>
            <a:spLocks noGrp="1" noChangeArrowheads="1"/>
          </p:cNvSpPr>
          <p:nvPr>
            <p:ph type="body" idx="1"/>
          </p:nvPr>
        </p:nvSpPr>
        <p:spPr>
          <a:xfrm>
            <a:off x="457200" y="1600200"/>
            <a:ext cx="8382000" cy="4530725"/>
          </a:xfrm>
        </p:spPr>
        <p:txBody>
          <a:bodyPr/>
          <a:lstStyle/>
          <a:p>
            <a:pPr>
              <a:defRPr/>
            </a:pPr>
            <a:r>
              <a:rPr lang="en-US" sz="2800" dirty="0"/>
              <a:t>S</a:t>
            </a:r>
            <a:r>
              <a:rPr lang="en-US" sz="2800" dirty="0">
                <a:effectLst/>
              </a:rPr>
              <a:t>torage</a:t>
            </a:r>
            <a:r>
              <a:rPr lang="en-US" sz="2800" b="1" dirty="0">
                <a:effectLst/>
              </a:rPr>
              <a:t> </a:t>
            </a:r>
            <a:r>
              <a:rPr lang="en-US" sz="2800" dirty="0">
                <a:effectLst/>
              </a:rPr>
              <a:t>Group S-2 occupancies includes</a:t>
            </a:r>
            <a:r>
              <a:rPr lang="en-US" sz="2800" b="1" dirty="0">
                <a:effectLst/>
              </a:rPr>
              <a:t>, </a:t>
            </a:r>
            <a:r>
              <a:rPr lang="en-US" sz="2800" dirty="0">
                <a:effectLst/>
              </a:rPr>
              <a:t>among</a:t>
            </a:r>
            <a:r>
              <a:rPr lang="en-US" sz="2800" b="1" dirty="0">
                <a:effectLst/>
              </a:rPr>
              <a:t> </a:t>
            </a:r>
            <a:r>
              <a:rPr lang="en-US" sz="2800" dirty="0">
                <a:effectLst/>
              </a:rPr>
              <a:t>others, the use of</a:t>
            </a:r>
            <a:r>
              <a:rPr lang="en-US" sz="2800" b="1" dirty="0">
                <a:effectLst/>
              </a:rPr>
              <a:t> a</a:t>
            </a:r>
            <a:r>
              <a:rPr lang="en-US" sz="2800" dirty="0">
                <a:effectLst/>
              </a:rPr>
              <a:t> building or structure, or portion thereof, for storage of noncombustible materials. Group S-2 storage uses shall include, but not be limited to, storage of the following:</a:t>
            </a:r>
          </a:p>
          <a:p>
            <a:pPr lvl="1">
              <a:defRPr/>
            </a:pPr>
            <a:r>
              <a:rPr lang="en-US" sz="2000" dirty="0"/>
              <a:t>Asbestos</a:t>
            </a:r>
          </a:p>
          <a:p>
            <a:pPr lvl="1">
              <a:defRPr/>
            </a:pPr>
            <a:r>
              <a:rPr lang="en-US" sz="2000" dirty="0"/>
              <a:t>Beverages</a:t>
            </a:r>
          </a:p>
          <a:p>
            <a:pPr lvl="1">
              <a:defRPr/>
            </a:pPr>
            <a:r>
              <a:rPr lang="en-US" sz="2000" dirty="0"/>
              <a:t>Cement in bags</a:t>
            </a:r>
          </a:p>
          <a:p>
            <a:pPr lvl="1">
              <a:defRPr/>
            </a:pPr>
            <a:r>
              <a:rPr lang="en-US" sz="2000" dirty="0"/>
              <a:t>Dairy products</a:t>
            </a:r>
          </a:p>
          <a:p>
            <a:pPr lvl="1">
              <a:defRPr/>
            </a:pPr>
            <a:r>
              <a:rPr lang="en-US" sz="2000" dirty="0"/>
              <a:t>Electrical coils, motors </a:t>
            </a:r>
          </a:p>
          <a:p>
            <a:pPr lvl="1">
              <a:defRPr/>
            </a:pPr>
            <a:r>
              <a:rPr lang="en-US" sz="2000" dirty="0"/>
              <a:t>Food products………</a:t>
            </a:r>
          </a:p>
          <a:p>
            <a:pPr marL="0" indent="0" eaLnBrk="1" hangingPunct="1">
              <a:buNone/>
              <a:defRPr/>
            </a:pPr>
            <a:endParaRPr lang="en-US" b="1" dirty="0"/>
          </a:p>
        </p:txBody>
      </p:sp>
    </p:spTree>
    <p:extLst>
      <p:ext uri="{BB962C8B-B14F-4D97-AF65-F5344CB8AC3E}">
        <p14:creationId xmlns:p14="http://schemas.microsoft.com/office/powerpoint/2010/main" val="3933130078"/>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pPr eaLnBrk="1" hangingPunct="1">
              <a:defRPr/>
            </a:pPr>
            <a:r>
              <a:rPr lang="en-US"/>
              <a:t>Use Group S-1 - Warehouse</a:t>
            </a:r>
          </a:p>
        </p:txBody>
      </p:sp>
      <p:pic>
        <p:nvPicPr>
          <p:cNvPr id="65539" name="Picture 3" descr="DCP_013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7957"/>
          <a:stretch>
            <a:fillRect/>
          </a:stretch>
        </p:blipFill>
        <p:spPr>
          <a:xfrm>
            <a:off x="796925" y="1670050"/>
            <a:ext cx="7720013" cy="389255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eaLnBrk="1" hangingPunct="1">
              <a:defRPr/>
            </a:pPr>
            <a:r>
              <a:rPr lang="en-US"/>
              <a:t>Use Group S-1</a:t>
            </a:r>
          </a:p>
        </p:txBody>
      </p:sp>
      <p:pic>
        <p:nvPicPr>
          <p:cNvPr id="66563" name="Picture 4" descr="2FIS-1Group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1000" y="1295400"/>
            <a:ext cx="8382000" cy="5268913"/>
          </a:xfrm>
          <a:noFill/>
          <a:extLst>
            <a:ext uri="{909E8E84-426E-40DD-AFC4-6F175D3DCCD1}">
              <a14:hiddenFill xmlns:a14="http://schemas.microsoft.com/office/drawing/2010/main">
                <a:solidFill>
                  <a:srgbClr val="FFFFFF"/>
                </a:solidFill>
              </a14:hiddenFill>
            </a:ext>
          </a:extLst>
        </p:spPr>
      </p:pic>
      <p:sp>
        <p:nvSpPr>
          <p:cNvPr id="66564" name="Text Box 6"/>
          <p:cNvSpPr txBox="1">
            <a:spLocks noChangeArrowheads="1"/>
          </p:cNvSpPr>
          <p:nvPr/>
        </p:nvSpPr>
        <p:spPr bwMode="auto">
          <a:xfrm>
            <a:off x="2922588" y="5592763"/>
            <a:ext cx="3297237" cy="2746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itchFamily="2" charset="2"/>
              <a:buBlip>
                <a:blip r:embed="rId4"/>
              </a:buBlip>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accent2"/>
              </a:buClr>
              <a:buSzPct val="90000"/>
              <a:buFont typeface="Wingdings" pitchFamily="2" charset="2"/>
              <a:buBlip>
                <a:blip r:embed="rId5"/>
              </a:buBlip>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lr>
                <a:schemeClr val="folHlink"/>
              </a:buClr>
              <a:buSzPct val="90000"/>
              <a:buFont typeface="Wingdings" pitchFamily="2" charset="2"/>
              <a:buBlip>
                <a:blip r:embed="rId6"/>
              </a:buBlip>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90000"/>
              <a:buFont typeface="Wingdings" pitchFamily="2" charset="2"/>
              <a:buBlip>
                <a:blip r:embed="rId6"/>
              </a:buBlip>
              <a:defRPr sz="2000">
                <a:solidFill>
                  <a:schemeClr val="tx1"/>
                </a:solidFill>
                <a:latin typeface="Arial" charset="0"/>
              </a:defRPr>
            </a:lvl9pPr>
          </a:lstStyle>
          <a:p>
            <a:pPr algn="ctr" eaLnBrk="1" hangingPunct="1">
              <a:spcBef>
                <a:spcPct val="0"/>
              </a:spcBef>
              <a:buClrTx/>
              <a:buSzTx/>
              <a:buFontTx/>
              <a:buNone/>
            </a:pPr>
            <a:r>
              <a:rPr lang="en-US" altLang="en-US" sz="1200" b="1">
                <a:solidFill>
                  <a:srgbClr val="000000"/>
                </a:solidFill>
              </a:rPr>
              <a:t>USE GROUP S-1  Public Garage, Group 1</a:t>
            </a:r>
          </a:p>
        </p:txBody>
      </p:sp>
    </p:spTree>
  </p:cSld>
  <p:clrMapOvr>
    <a:masterClrMapping/>
  </p:clrMapOvr>
  <p:transition spd="slow">
    <p:wip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ChangeArrowheads="1"/>
          </p:cNvSpPr>
          <p:nvPr>
            <p:ph type="title"/>
          </p:nvPr>
        </p:nvSpPr>
        <p:spPr>
          <a:xfrm>
            <a:off x="762000" y="430213"/>
            <a:ext cx="7543800" cy="865187"/>
          </a:xfrm>
        </p:spPr>
        <p:txBody>
          <a:bodyPr/>
          <a:lstStyle/>
          <a:p>
            <a:pPr eaLnBrk="1" hangingPunct="1">
              <a:defRPr/>
            </a:pPr>
            <a:r>
              <a:rPr lang="en-US" sz="4000"/>
              <a:t>Summary</a:t>
            </a:r>
          </a:p>
        </p:txBody>
      </p:sp>
      <p:sp>
        <p:nvSpPr>
          <p:cNvPr id="407555" name="Rectangle 3"/>
          <p:cNvSpPr>
            <a:spLocks noGrp="1" noChangeArrowheads="1"/>
          </p:cNvSpPr>
          <p:nvPr>
            <p:ph type="body" idx="1"/>
          </p:nvPr>
        </p:nvSpPr>
        <p:spPr/>
        <p:txBody>
          <a:bodyPr/>
          <a:lstStyle/>
          <a:p>
            <a:pPr eaLnBrk="1" hangingPunct="1">
              <a:buFont typeface="Wingdings" pitchFamily="2" charset="2"/>
              <a:buNone/>
              <a:defRPr/>
            </a:pPr>
            <a:r>
              <a:rPr lang="en-US" dirty="0"/>
              <a:t>In this module will have discussed…</a:t>
            </a:r>
          </a:p>
          <a:p>
            <a:pPr eaLnBrk="1" hangingPunct="1">
              <a:defRPr/>
            </a:pPr>
            <a:endParaRPr lang="en-US" dirty="0"/>
          </a:p>
          <a:p>
            <a:pPr eaLnBrk="1" hangingPunct="1">
              <a:defRPr/>
            </a:pPr>
            <a:r>
              <a:rPr lang="en-US" dirty="0"/>
              <a:t>How buildings are </a:t>
            </a:r>
            <a:r>
              <a:rPr lang="en-US"/>
              <a:t>classified under </a:t>
            </a:r>
            <a:r>
              <a:rPr lang="en-US" dirty="0"/>
              <a:t>the UCC-NJ and UFC-NJ,</a:t>
            </a:r>
          </a:p>
          <a:p>
            <a:pPr eaLnBrk="1" hangingPunct="1">
              <a:defRPr/>
            </a:pPr>
            <a:r>
              <a:rPr lang="en-US" dirty="0"/>
              <a:t>How the different codes are applied,</a:t>
            </a:r>
          </a:p>
          <a:p>
            <a:pPr eaLnBrk="1" hangingPunct="1">
              <a:defRPr/>
            </a:pPr>
            <a:r>
              <a:rPr lang="en-US" dirty="0"/>
              <a:t>Defined Use Group classification with appropriate examples.</a:t>
            </a:r>
          </a:p>
        </p:txBody>
      </p:sp>
    </p:spTree>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pPr eaLnBrk="1" hangingPunct="1">
              <a:defRPr/>
            </a:pPr>
            <a:r>
              <a:rPr lang="en-US"/>
              <a:t>Review Questions</a:t>
            </a:r>
          </a:p>
        </p:txBody>
      </p:sp>
      <p:sp>
        <p:nvSpPr>
          <p:cNvPr id="417795" name="Rectangle 3"/>
          <p:cNvSpPr>
            <a:spLocks noGrp="1" noChangeArrowheads="1"/>
          </p:cNvSpPr>
          <p:nvPr>
            <p:ph type="body" idx="1"/>
          </p:nvPr>
        </p:nvSpPr>
        <p:spPr/>
        <p:txBody>
          <a:bodyPr/>
          <a:lstStyle/>
          <a:p>
            <a:pPr eaLnBrk="1" hangingPunct="1">
              <a:defRPr/>
            </a:pPr>
            <a:r>
              <a:rPr lang="en-US"/>
              <a:t>See student manual </a:t>
            </a:r>
          </a:p>
          <a:p>
            <a:pPr lvl="1" eaLnBrk="1" hangingPunct="1">
              <a:defRPr/>
            </a:pPr>
            <a:r>
              <a:rPr lang="en-US"/>
              <a:t>Module 2  - Module review questions</a:t>
            </a:r>
          </a:p>
        </p:txBody>
      </p:sp>
    </p:spTree>
  </p:cSld>
  <p:clrMapOvr>
    <a:masterClrMapping/>
  </p:clrMapOvr>
  <p:transition spd="slow">
    <p:wip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762000" y="277813"/>
            <a:ext cx="7772400" cy="1169987"/>
          </a:xfrm>
        </p:spPr>
        <p:txBody>
          <a:bodyPr>
            <a:normAutofit fontScale="90000"/>
          </a:bodyPr>
          <a:lstStyle/>
          <a:p>
            <a:pPr eaLnBrk="1" hangingPunct="1">
              <a:defRPr/>
            </a:pPr>
            <a:r>
              <a:rPr lang="en-US"/>
              <a:t>Use Group/Life Hazard Use </a:t>
            </a:r>
            <a:r>
              <a:rPr lang="en-US" sz="4000"/>
              <a:t>Homework</a:t>
            </a:r>
          </a:p>
        </p:txBody>
      </p:sp>
      <p:sp>
        <p:nvSpPr>
          <p:cNvPr id="215043" name="Rectangle 3"/>
          <p:cNvSpPr>
            <a:spLocks noGrp="1" noChangeArrowheads="1"/>
          </p:cNvSpPr>
          <p:nvPr>
            <p:ph type="body" idx="1"/>
          </p:nvPr>
        </p:nvSpPr>
        <p:spPr>
          <a:xfrm>
            <a:off x="457200" y="2716213"/>
            <a:ext cx="8229600" cy="3414712"/>
          </a:xfrm>
        </p:spPr>
        <p:txBody>
          <a:bodyPr/>
          <a:lstStyle/>
          <a:p>
            <a:pPr algn="ctr" eaLnBrk="1" hangingPunct="1">
              <a:buFont typeface="Wingdings" pitchFamily="2" charset="2"/>
              <a:buNone/>
              <a:defRPr/>
            </a:pPr>
            <a:r>
              <a:rPr lang="en-US"/>
              <a:t>Refer to the pages in your student handout</a:t>
            </a:r>
          </a:p>
          <a:p>
            <a:pPr algn="ctr" eaLnBrk="1" hangingPunct="1">
              <a:buFont typeface="Wingdings" pitchFamily="2" charset="2"/>
              <a:buNone/>
              <a:defRPr/>
            </a:pPr>
            <a:endParaRPr lang="en-US"/>
          </a:p>
          <a:p>
            <a:pPr algn="ctr" eaLnBrk="1" hangingPunct="1">
              <a:buFont typeface="Wingdings" pitchFamily="2" charset="2"/>
              <a:buNone/>
              <a:defRPr/>
            </a:pPr>
            <a:r>
              <a:rPr lang="en-US"/>
              <a:t>Exercise #2</a:t>
            </a:r>
          </a:p>
          <a:p>
            <a:pPr algn="ctr" eaLnBrk="1" hangingPunct="1">
              <a:buFont typeface="Wingdings" pitchFamily="2" charset="2"/>
              <a:buNone/>
              <a:defRPr/>
            </a:pPr>
            <a:endParaRPr lang="en-US"/>
          </a:p>
        </p:txBody>
      </p:sp>
    </p:spTree>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pPr eaLnBrk="1" hangingPunct="1">
              <a:defRPr/>
            </a:pPr>
            <a:r>
              <a:rPr lang="en-US" sz="4500"/>
              <a:t>Next Lesson</a:t>
            </a:r>
          </a:p>
        </p:txBody>
      </p:sp>
      <p:sp>
        <p:nvSpPr>
          <p:cNvPr id="409603" name="Rectangle 3"/>
          <p:cNvSpPr>
            <a:spLocks noGrp="1" noChangeArrowheads="1"/>
          </p:cNvSpPr>
          <p:nvPr>
            <p:ph type="body" idx="1"/>
          </p:nvPr>
        </p:nvSpPr>
        <p:spPr/>
        <p:txBody>
          <a:bodyPr/>
          <a:lstStyle/>
          <a:p>
            <a:pPr algn="ctr" eaLnBrk="1" hangingPunct="1">
              <a:buFont typeface="Wingdings" pitchFamily="2" charset="2"/>
              <a:buNone/>
              <a:defRPr/>
            </a:pPr>
            <a:endParaRPr lang="en-US"/>
          </a:p>
          <a:p>
            <a:pPr algn="ctr" eaLnBrk="1" hangingPunct="1">
              <a:buFont typeface="Wingdings" pitchFamily="2" charset="2"/>
              <a:buNone/>
              <a:defRPr/>
            </a:pPr>
            <a:r>
              <a:rPr lang="en-US"/>
              <a:t>Module 3</a:t>
            </a:r>
          </a:p>
          <a:p>
            <a:pPr algn="ctr" eaLnBrk="1" hangingPunct="1">
              <a:defRPr/>
            </a:pPr>
            <a:endParaRPr lang="en-US"/>
          </a:p>
          <a:p>
            <a:pPr algn="ctr" eaLnBrk="1" hangingPunct="1">
              <a:buFont typeface="Wingdings" pitchFamily="2" charset="2"/>
              <a:buNone/>
              <a:defRPr/>
            </a:pPr>
            <a:r>
              <a:rPr lang="en-US"/>
              <a:t>Code Administration</a:t>
            </a:r>
          </a:p>
          <a:p>
            <a:pPr algn="ctr" eaLnBrk="1" hangingPunct="1">
              <a:defRPr/>
            </a:pPr>
            <a:endParaRPr lang="en-US"/>
          </a:p>
          <a:p>
            <a:pPr algn="ctr" eaLnBrk="1" hangingPunct="1">
              <a:buFont typeface="Wingdings" pitchFamily="2" charset="2"/>
              <a:buNone/>
              <a:defRPr/>
            </a:pPr>
            <a:r>
              <a:rPr lang="en-US"/>
              <a:t>Date/time</a:t>
            </a:r>
          </a:p>
        </p:txBody>
      </p:sp>
    </p:spTree>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914400" y="307975"/>
            <a:ext cx="7315200" cy="457200"/>
          </a:xfrm>
          <a:noFill/>
          <a:extLst>
            <a:ext uri="{909E8E84-426E-40DD-AFC4-6F175D3DCCD1}">
              <a14:hiddenFill xmlns:a14="http://schemas.microsoft.com/office/drawing/2010/main">
                <a:solidFill>
                  <a:srgbClr val="FFFFFF"/>
                </a:solidFill>
              </a14:hiddenFill>
            </a:ext>
          </a:extLst>
        </p:spPr>
        <p:txBody>
          <a:bodyPr wrap="none">
            <a:normAutofit fontScale="90000"/>
          </a:bodyPr>
          <a:lstStyle/>
          <a:p>
            <a:r>
              <a:rPr lang="en-US" altLang="en-US" sz="5000">
                <a:effectLst/>
              </a:rPr>
              <a:t>Summary</a:t>
            </a:r>
          </a:p>
        </p:txBody>
      </p:sp>
      <p:sp>
        <p:nvSpPr>
          <p:cNvPr id="81923" name="Rectangle 3"/>
          <p:cNvSpPr>
            <a:spLocks noGrp="1" noChangeArrowheads="1"/>
          </p:cNvSpPr>
          <p:nvPr>
            <p:ph type="body" idx="1"/>
          </p:nvPr>
        </p:nvSpPr>
        <p:spPr>
          <a:xfrm>
            <a:off x="914400" y="990600"/>
            <a:ext cx="7772400" cy="4800600"/>
          </a:xfrm>
          <a:noFill/>
          <a:extLst>
            <a:ext uri="{909E8E84-426E-40DD-AFC4-6F175D3DCCD1}">
              <a14:hiddenFill xmlns:a14="http://schemas.microsoft.com/office/drawing/2010/main">
                <a:solidFill>
                  <a:srgbClr val="FFFFFF"/>
                </a:solidFill>
              </a14:hiddenFill>
            </a:ext>
          </a:extLst>
        </p:spPr>
        <p:txBody>
          <a:bodyPr/>
          <a:lstStyle/>
          <a:p>
            <a:pPr>
              <a:lnSpc>
                <a:spcPct val="90000"/>
              </a:lnSpc>
              <a:buFont typeface="Wingdings" pitchFamily="2" charset="2"/>
              <a:buNone/>
            </a:pPr>
            <a:r>
              <a:rPr lang="en-US" altLang="en-US">
                <a:effectLst/>
              </a:rPr>
              <a:t>In this Module we have discussed:</a:t>
            </a:r>
          </a:p>
          <a:p>
            <a:pPr>
              <a:lnSpc>
                <a:spcPct val="90000"/>
              </a:lnSpc>
              <a:buFont typeface="Wingdings" pitchFamily="2" charset="2"/>
              <a:buNone/>
            </a:pPr>
            <a:endParaRPr lang="en-US" altLang="en-US" sz="2000">
              <a:effectLst/>
            </a:endParaRPr>
          </a:p>
          <a:p>
            <a:pPr>
              <a:lnSpc>
                <a:spcPct val="90000"/>
              </a:lnSpc>
            </a:pPr>
            <a:r>
              <a:rPr lang="en-US" altLang="en-US">
                <a:effectLst/>
              </a:rPr>
              <a:t>Course Parameters</a:t>
            </a:r>
          </a:p>
          <a:p>
            <a:pPr>
              <a:lnSpc>
                <a:spcPct val="90000"/>
              </a:lnSpc>
            </a:pPr>
            <a:r>
              <a:rPr lang="en-US" altLang="en-US">
                <a:effectLst/>
              </a:rPr>
              <a:t>Grading policy</a:t>
            </a:r>
          </a:p>
          <a:p>
            <a:pPr>
              <a:lnSpc>
                <a:spcPct val="90000"/>
              </a:lnSpc>
            </a:pPr>
            <a:r>
              <a:rPr lang="en-US" altLang="en-US">
                <a:effectLst/>
              </a:rPr>
              <a:t>Code History</a:t>
            </a:r>
          </a:p>
          <a:p>
            <a:pPr>
              <a:lnSpc>
                <a:spcPct val="90000"/>
              </a:lnSpc>
            </a:pPr>
            <a:r>
              <a:rPr lang="en-US" altLang="en-US">
                <a:effectLst/>
              </a:rPr>
              <a:t>State NJ Legislature</a:t>
            </a:r>
          </a:p>
          <a:p>
            <a:pPr>
              <a:lnSpc>
                <a:spcPct val="90000"/>
              </a:lnSpc>
            </a:pPr>
            <a:r>
              <a:rPr lang="en-US" altLang="en-US">
                <a:effectLst/>
              </a:rPr>
              <a:t>Uniform Construction Code</a:t>
            </a:r>
          </a:p>
          <a:p>
            <a:pPr>
              <a:lnSpc>
                <a:spcPct val="90000"/>
              </a:lnSpc>
            </a:pPr>
            <a:r>
              <a:rPr lang="en-US" altLang="en-US">
                <a:effectLst/>
              </a:rPr>
              <a:t>Basic Fire Science</a:t>
            </a:r>
          </a:p>
          <a:p>
            <a:pPr>
              <a:lnSpc>
                <a:spcPct val="90000"/>
              </a:lnSpc>
            </a:pPr>
            <a:r>
              <a:rPr lang="en-US" altLang="en-US">
                <a:effectLst/>
              </a:rPr>
              <a:t>Terms</a:t>
            </a: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p:txBody>
          <a:bodyPr/>
          <a:lstStyle/>
          <a:p>
            <a:pPr eaLnBrk="1" hangingPunct="1">
              <a:defRPr/>
            </a:pPr>
            <a:r>
              <a:rPr lang="en-US"/>
              <a:t>Building Classifications</a:t>
            </a:r>
          </a:p>
        </p:txBody>
      </p:sp>
      <p:sp>
        <p:nvSpPr>
          <p:cNvPr id="390147" name="Rectangle 3"/>
          <p:cNvSpPr>
            <a:spLocks noGrp="1" noChangeArrowheads="1"/>
          </p:cNvSpPr>
          <p:nvPr>
            <p:ph type="body" idx="1"/>
          </p:nvPr>
        </p:nvSpPr>
        <p:spPr>
          <a:xfrm>
            <a:off x="304800" y="1417638"/>
            <a:ext cx="5467350" cy="5059362"/>
          </a:xfrm>
        </p:spPr>
        <p:txBody>
          <a:bodyPr>
            <a:normAutofit lnSpcReduction="10000"/>
          </a:bodyPr>
          <a:lstStyle/>
          <a:p>
            <a:pPr eaLnBrk="1" hangingPunct="1">
              <a:lnSpc>
                <a:spcPct val="80000"/>
              </a:lnSpc>
              <a:defRPr/>
            </a:pPr>
            <a:r>
              <a:rPr lang="en-US" altLang="en-US" sz="2400" dirty="0"/>
              <a:t>The Construction office is responsible to review for code compliance.</a:t>
            </a:r>
          </a:p>
          <a:p>
            <a:pPr eaLnBrk="1" hangingPunct="1">
              <a:lnSpc>
                <a:spcPct val="80000"/>
              </a:lnSpc>
              <a:defRPr/>
            </a:pPr>
            <a:endParaRPr lang="en-US" altLang="en-US" sz="2400" dirty="0"/>
          </a:p>
          <a:p>
            <a:pPr eaLnBrk="1" hangingPunct="1">
              <a:lnSpc>
                <a:spcPct val="80000"/>
              </a:lnSpc>
              <a:defRPr/>
            </a:pPr>
            <a:r>
              <a:rPr lang="en-US" altLang="en-US" sz="2400" dirty="0"/>
              <a:t>One of the very first items this office will do is to classify the buildings use group</a:t>
            </a:r>
          </a:p>
          <a:p>
            <a:pPr eaLnBrk="1" hangingPunct="1">
              <a:lnSpc>
                <a:spcPct val="80000"/>
              </a:lnSpc>
              <a:defRPr/>
            </a:pPr>
            <a:endParaRPr lang="en-US" altLang="en-US" sz="2400" dirty="0"/>
          </a:p>
          <a:p>
            <a:pPr eaLnBrk="1" hangingPunct="1">
              <a:lnSpc>
                <a:spcPct val="80000"/>
              </a:lnSpc>
              <a:defRPr/>
            </a:pPr>
            <a:r>
              <a:rPr lang="en-US" altLang="en-US" sz="2400" dirty="0"/>
              <a:t>Each building use has very specific use parameters for construction and life safety requirements.</a:t>
            </a:r>
          </a:p>
          <a:p>
            <a:pPr eaLnBrk="1" hangingPunct="1">
              <a:lnSpc>
                <a:spcPct val="80000"/>
              </a:lnSpc>
              <a:defRPr/>
            </a:pPr>
            <a:endParaRPr lang="en-US" altLang="en-US" sz="2400" dirty="0"/>
          </a:p>
          <a:p>
            <a:pPr eaLnBrk="1" hangingPunct="1">
              <a:lnSpc>
                <a:spcPct val="80000"/>
              </a:lnSpc>
              <a:defRPr/>
            </a:pPr>
            <a:r>
              <a:rPr lang="en-US" altLang="en-US" sz="2400" dirty="0"/>
              <a:t>This classification is carried through the life of the building until it is either destroyed or a change of use occurs through UCC.</a:t>
            </a:r>
          </a:p>
        </p:txBody>
      </p:sp>
      <p:pic>
        <p:nvPicPr>
          <p:cNvPr id="145410" name="Picture 2" descr="http://www.cityofglasgow.org/city_departments/inspection_and_code/images/building_inspec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11364" t="11209" r="13689" b="20663"/>
          <a:stretch/>
        </p:blipFill>
        <p:spPr bwMode="auto">
          <a:xfrm>
            <a:off x="5943600" y="1295400"/>
            <a:ext cx="2911643" cy="28033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pPr>
              <a:defRPr/>
            </a:pPr>
            <a:r>
              <a:rPr lang="en-US" dirty="0"/>
              <a:t>Home work assignment</a:t>
            </a:r>
          </a:p>
        </p:txBody>
      </p:sp>
      <p:sp>
        <p:nvSpPr>
          <p:cNvPr id="304131" name="Rectangle 3"/>
          <p:cNvSpPr>
            <a:spLocks noGrp="1" noChangeArrowheads="1"/>
          </p:cNvSpPr>
          <p:nvPr>
            <p:ph type="body" idx="1"/>
          </p:nvPr>
        </p:nvSpPr>
        <p:spPr/>
        <p:txBody>
          <a:bodyPr/>
          <a:lstStyle/>
          <a:p>
            <a:pPr>
              <a:defRPr/>
            </a:pPr>
            <a:r>
              <a:rPr lang="en-US" sz="2800" dirty="0"/>
              <a:t>List on paper and bring to the next class</a:t>
            </a:r>
          </a:p>
          <a:p>
            <a:pPr>
              <a:defRPr/>
            </a:pPr>
            <a:r>
              <a:rPr lang="en-US" sz="2800" dirty="0"/>
              <a:t>10 Buildings and or structures and or property in you or around your home, fire house, or work.</a:t>
            </a:r>
          </a:p>
          <a:p>
            <a:pPr>
              <a:defRPr/>
            </a:pPr>
            <a:endParaRPr lang="en-US" sz="2800" dirty="0"/>
          </a:p>
          <a:p>
            <a:pPr>
              <a:defRPr/>
            </a:pPr>
            <a:r>
              <a:rPr lang="en-US" sz="2800" b="1" dirty="0">
                <a:solidFill>
                  <a:srgbClr val="FFFF00"/>
                </a:solidFill>
              </a:rPr>
              <a:t>List the name</a:t>
            </a:r>
          </a:p>
          <a:p>
            <a:pPr>
              <a:defRPr/>
            </a:pPr>
            <a:r>
              <a:rPr lang="en-US" sz="2800" b="1" dirty="0">
                <a:solidFill>
                  <a:srgbClr val="FFFF00"/>
                </a:solidFill>
              </a:rPr>
              <a:t>Address</a:t>
            </a:r>
          </a:p>
          <a:p>
            <a:pPr>
              <a:defRPr/>
            </a:pPr>
            <a:r>
              <a:rPr lang="en-US" sz="2800" b="1" dirty="0">
                <a:solidFill>
                  <a:srgbClr val="FFFF00"/>
                </a:solidFill>
              </a:rPr>
              <a:t>What they do</a:t>
            </a:r>
            <a:r>
              <a:rPr lang="en-US" sz="2800" dirty="0"/>
              <a:t> (Auto repair body shop, retail sales, business office)</a:t>
            </a:r>
          </a:p>
          <a:p>
            <a:pPr>
              <a:defRPr/>
            </a:pPr>
            <a:r>
              <a:rPr lang="en-US" sz="2400" dirty="0"/>
              <a:t>(use the sheet provided in the student manual)</a:t>
            </a:r>
          </a:p>
        </p:txBody>
      </p:sp>
    </p:spTree>
  </p:cSld>
  <p:clrMapOvr>
    <a:masterClrMapping/>
  </p:clrMapOvr>
  <p:transition spd="slow">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Lst>
        </p:spPr>
        <p:txBody>
          <a:bodyPr/>
          <a:lstStyle/>
          <a:p>
            <a:r>
              <a:rPr lang="en-US" altLang="en-US">
                <a:effectLst/>
              </a:rPr>
              <a:t>END OF MODULE</a:t>
            </a: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rrowheads="1"/>
          </p:cNvSpPr>
          <p:nvPr>
            <p:ph type="title"/>
          </p:nvPr>
        </p:nvSpPr>
        <p:spPr/>
        <p:txBody>
          <a:bodyPr/>
          <a:lstStyle/>
          <a:p>
            <a:pPr eaLnBrk="1" hangingPunct="1">
              <a:defRPr/>
            </a:pPr>
            <a:r>
              <a:rPr lang="en-US" b="0"/>
              <a:t>Code Application</a:t>
            </a:r>
          </a:p>
        </p:txBody>
      </p:sp>
      <p:sp>
        <p:nvSpPr>
          <p:cNvPr id="393219" name="Rectangle 3"/>
          <p:cNvSpPr>
            <a:spLocks noGrp="1" noChangeArrowheads="1"/>
          </p:cNvSpPr>
          <p:nvPr>
            <p:ph type="body" idx="1"/>
          </p:nvPr>
        </p:nvSpPr>
        <p:spPr/>
        <p:txBody>
          <a:bodyPr>
            <a:normAutofit fontScale="92500"/>
          </a:bodyPr>
          <a:lstStyle/>
          <a:p>
            <a:pPr eaLnBrk="1" hangingPunct="1">
              <a:lnSpc>
                <a:spcPct val="90000"/>
              </a:lnSpc>
              <a:defRPr/>
            </a:pPr>
            <a:r>
              <a:rPr lang="en-US" sz="2800" dirty="0"/>
              <a:t>As a fire inspector enforcing the UFC-NJ, One of our tasks is to </a:t>
            </a:r>
            <a:r>
              <a:rPr lang="en-US" sz="2800" b="1" i="1" u="sng" dirty="0">
                <a:solidFill>
                  <a:srgbClr val="FFFF00"/>
                </a:solidFill>
              </a:rPr>
              <a:t>maintain</a:t>
            </a:r>
            <a:r>
              <a:rPr lang="en-US" sz="2800" dirty="0"/>
              <a:t> buildings and structures </a:t>
            </a:r>
            <a:r>
              <a:rPr lang="en-US" sz="2800" b="1" i="1" u="sng" dirty="0">
                <a:solidFill>
                  <a:srgbClr val="FFFF00"/>
                </a:solidFill>
              </a:rPr>
              <a:t>as</a:t>
            </a:r>
            <a:r>
              <a:rPr lang="en-US" sz="2800" dirty="0"/>
              <a:t> they were </a:t>
            </a:r>
            <a:r>
              <a:rPr lang="en-US" sz="2800" b="1" i="1" u="sng" dirty="0">
                <a:solidFill>
                  <a:srgbClr val="FFFF00"/>
                </a:solidFill>
              </a:rPr>
              <a:t>approved and built </a:t>
            </a:r>
            <a:r>
              <a:rPr lang="en-US" sz="2800" dirty="0"/>
              <a:t>under </a:t>
            </a:r>
            <a:r>
              <a:rPr lang="en-US" sz="2800" dirty="0">
                <a:effectLst/>
              </a:rPr>
              <a:t>the UCC-NJ.</a:t>
            </a:r>
          </a:p>
          <a:p>
            <a:pPr eaLnBrk="1" hangingPunct="1">
              <a:lnSpc>
                <a:spcPct val="90000"/>
              </a:lnSpc>
              <a:defRPr/>
            </a:pPr>
            <a:endParaRPr lang="en-US" sz="2800" dirty="0">
              <a:effectLst/>
            </a:endParaRPr>
          </a:p>
          <a:p>
            <a:pPr eaLnBrk="1" hangingPunct="1">
              <a:lnSpc>
                <a:spcPct val="90000"/>
              </a:lnSpc>
              <a:defRPr/>
            </a:pPr>
            <a:r>
              <a:rPr lang="en-US" sz="2800" dirty="0">
                <a:effectLst/>
              </a:rPr>
              <a:t>To do this task we need to know how the building or structure was approved and what systems were required.</a:t>
            </a:r>
          </a:p>
          <a:p>
            <a:pPr eaLnBrk="1" hangingPunct="1">
              <a:lnSpc>
                <a:spcPct val="90000"/>
              </a:lnSpc>
              <a:defRPr/>
            </a:pPr>
            <a:endParaRPr lang="en-US" sz="2800" dirty="0">
              <a:effectLst/>
            </a:endParaRPr>
          </a:p>
          <a:p>
            <a:pPr eaLnBrk="1" hangingPunct="1">
              <a:lnSpc>
                <a:spcPct val="90000"/>
              </a:lnSpc>
              <a:defRPr/>
            </a:pPr>
            <a:r>
              <a:rPr lang="en-US" sz="2800" dirty="0">
                <a:effectLst/>
              </a:rPr>
              <a:t>An understanding of building classification is an essential element in the fire code enforcement process.</a:t>
            </a: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Code Application</a:t>
            </a:r>
          </a:p>
        </p:txBody>
      </p:sp>
      <p:sp>
        <p:nvSpPr>
          <p:cNvPr id="3" name="Content Placeholder 2"/>
          <p:cNvSpPr>
            <a:spLocks noGrp="1"/>
          </p:cNvSpPr>
          <p:nvPr>
            <p:ph idx="1"/>
          </p:nvPr>
        </p:nvSpPr>
        <p:spPr>
          <a:xfrm>
            <a:off x="228600" y="1600200"/>
            <a:ext cx="5791200" cy="4525963"/>
          </a:xfrm>
        </p:spPr>
        <p:txBody>
          <a:bodyPr>
            <a:normAutofit/>
          </a:bodyPr>
          <a:lstStyle/>
          <a:p>
            <a:pPr>
              <a:defRPr/>
            </a:pPr>
            <a:r>
              <a:rPr lang="en-US" altLang="en-US" sz="2400" dirty="0"/>
              <a:t>The NJ edition of the IFC adopted for the UFC is </a:t>
            </a:r>
            <a:r>
              <a:rPr lang="en-US" altLang="en-US" sz="2400" b="1" i="1" u="sng" dirty="0">
                <a:solidFill>
                  <a:srgbClr val="FFFF00"/>
                </a:solidFill>
              </a:rPr>
              <a:t>not to be used</a:t>
            </a:r>
            <a:r>
              <a:rPr lang="en-US" altLang="en-US" sz="2400" dirty="0"/>
              <a:t> as the reference code for the application of UCC/IBC code requirements.  </a:t>
            </a:r>
          </a:p>
          <a:p>
            <a:pPr marL="0" indent="0">
              <a:buNone/>
              <a:defRPr/>
            </a:pPr>
            <a:endParaRPr lang="en-US" altLang="en-US" sz="2400" i="1" u="sng" dirty="0"/>
          </a:p>
          <a:p>
            <a:pPr>
              <a:defRPr/>
            </a:pPr>
            <a:r>
              <a:rPr lang="en-US" altLang="en-US" sz="2400" i="1" u="sng" dirty="0"/>
              <a:t>The regular Non-NJ (2015) edition of the IFC is the correct code to reference for the UCC/IBC. </a:t>
            </a:r>
          </a:p>
          <a:p>
            <a:pPr marL="0" indent="0">
              <a:buNone/>
              <a:defRPr/>
            </a:pPr>
            <a:r>
              <a:rPr lang="en-US" altLang="en-US" sz="2400" dirty="0"/>
              <a:t> </a:t>
            </a:r>
          </a:p>
          <a:p>
            <a:pPr>
              <a:defRPr/>
            </a:pPr>
            <a:r>
              <a:rPr lang="en-US" altLang="en-US" sz="2400" dirty="0"/>
              <a:t>These are two completely different codes.</a:t>
            </a:r>
          </a:p>
        </p:txBody>
      </p:sp>
      <p:pic>
        <p:nvPicPr>
          <p:cNvPr id="141314" name="Picture 2" descr="http://maxshirleyinspections.com/wp-content/uploads/2016/05/ICC-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1219200"/>
            <a:ext cx="220980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41316" name="Picture 4" descr="https://tse4.mm.bing.net/th?id=OIP.Wyf1EAx-TXsJovPJA1fchwHaJl&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3700" y="3810000"/>
            <a:ext cx="2209800" cy="2857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1091</TotalTime>
  <Words>5331</Words>
  <Application>Microsoft Office PowerPoint</Application>
  <PresentationFormat>On-screen Show (4:3)</PresentationFormat>
  <Paragraphs>850</Paragraphs>
  <Slides>71</Slides>
  <Notes>68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Calibri</vt:lpstr>
      <vt:lpstr>Times New Roman</vt:lpstr>
      <vt:lpstr>Wingdings</vt:lpstr>
      <vt:lpstr>Office Theme</vt:lpstr>
      <vt:lpstr>PowerPoint Presentation</vt:lpstr>
      <vt:lpstr>Fire Inspector Certification Program</vt:lpstr>
      <vt:lpstr>Welcome</vt:lpstr>
      <vt:lpstr>Theory of Fire Code Enforcement</vt:lpstr>
      <vt:lpstr>Building Codes &amp; Fire Codes</vt:lpstr>
      <vt:lpstr>Building Classifications</vt:lpstr>
      <vt:lpstr>Building Classifications</vt:lpstr>
      <vt:lpstr>Code Application</vt:lpstr>
      <vt:lpstr>Code Application</vt:lpstr>
      <vt:lpstr>Code Enforcement-NJ</vt:lpstr>
      <vt:lpstr>Uniform Construction Code (UCC)</vt:lpstr>
      <vt:lpstr>USE GROUP</vt:lpstr>
      <vt:lpstr>Use Groups</vt:lpstr>
      <vt:lpstr>Code Enforcement-NJ</vt:lpstr>
      <vt:lpstr>Code Enforcement-NJ</vt:lpstr>
      <vt:lpstr>Class assignment</vt:lpstr>
      <vt:lpstr>Use Groups</vt:lpstr>
      <vt:lpstr>BUILDING CLASSIFICATION</vt:lpstr>
      <vt:lpstr>ASSEMBLY</vt:lpstr>
      <vt:lpstr>Use Group A-1</vt:lpstr>
      <vt:lpstr>Use Group A-1 - Theater</vt:lpstr>
      <vt:lpstr>ASSEMBLY</vt:lpstr>
      <vt:lpstr>Use Group A-2 - Nightclub</vt:lpstr>
      <vt:lpstr>Use Group A-2</vt:lpstr>
      <vt:lpstr>Use Group A-2 - Restaurant</vt:lpstr>
      <vt:lpstr>ASSEMBLY</vt:lpstr>
      <vt:lpstr>Use Group A-3</vt:lpstr>
      <vt:lpstr>Use Group A-3</vt:lpstr>
      <vt:lpstr>ASSEMBLY</vt:lpstr>
      <vt:lpstr>ASSEMBLY</vt:lpstr>
      <vt:lpstr>Use Group A-5 - Stadium</vt:lpstr>
      <vt:lpstr>BUSINESS </vt:lpstr>
      <vt:lpstr>Use Group B - Office</vt:lpstr>
      <vt:lpstr>Use Group B</vt:lpstr>
      <vt:lpstr>EDUCATION </vt:lpstr>
      <vt:lpstr>Use Group E - School</vt:lpstr>
      <vt:lpstr>FACTORY </vt:lpstr>
      <vt:lpstr>Use Group F subgroups</vt:lpstr>
      <vt:lpstr>Use Group F</vt:lpstr>
      <vt:lpstr>Use Group F-1/H-2</vt:lpstr>
      <vt:lpstr>HIGH HAZARD</vt:lpstr>
      <vt:lpstr>Use Group H</vt:lpstr>
      <vt:lpstr>Institutional Group I</vt:lpstr>
      <vt:lpstr>Use Group I-1</vt:lpstr>
      <vt:lpstr>Use Group I-2</vt:lpstr>
      <vt:lpstr>Use Group I-3 </vt:lpstr>
      <vt:lpstr>MERCANTILE </vt:lpstr>
      <vt:lpstr>Use Group M - Store</vt:lpstr>
      <vt:lpstr>Use Group M</vt:lpstr>
      <vt:lpstr>RESIDENTIAL</vt:lpstr>
      <vt:lpstr>RESIDENTIAL</vt:lpstr>
      <vt:lpstr>Use Group R-1</vt:lpstr>
      <vt:lpstr>RESIDENTIAL</vt:lpstr>
      <vt:lpstr>Use Group R-2</vt:lpstr>
      <vt:lpstr>RESIDENTIAL</vt:lpstr>
      <vt:lpstr>Use Group R-3</vt:lpstr>
      <vt:lpstr>Use Group R-3 – Multiple Single Family</vt:lpstr>
      <vt:lpstr>RESIDENTIAL</vt:lpstr>
      <vt:lpstr>RESIDENTIAL</vt:lpstr>
      <vt:lpstr>STORAGE</vt:lpstr>
      <vt:lpstr>STORAGE S-1</vt:lpstr>
      <vt:lpstr>STORAGE S-2</vt:lpstr>
      <vt:lpstr>Use Group S-1 - Warehouse</vt:lpstr>
      <vt:lpstr>Use Group S-1</vt:lpstr>
      <vt:lpstr>Summary</vt:lpstr>
      <vt:lpstr>Review Questions</vt:lpstr>
      <vt:lpstr>Use Group/Life Hazard Use Homework</vt:lpstr>
      <vt:lpstr>Next Lesson</vt:lpstr>
      <vt:lpstr>Summary</vt:lpstr>
      <vt:lpstr>Home work assignment</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Fire Inspector Certification Program</dc:title>
  <dc:creator>Theodore</dc:creator>
  <cp:lastModifiedBy>Patrick</cp:lastModifiedBy>
  <cp:revision>72</cp:revision>
  <dcterms:created xsi:type="dcterms:W3CDTF">2018-04-29T16:28:23Z</dcterms:created>
  <dcterms:modified xsi:type="dcterms:W3CDTF">2020-09-14T22:57:15Z</dcterms:modified>
</cp:coreProperties>
</file>